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77" r:id="rId1"/>
  </p:sldMasterIdLst>
  <p:notesMasterIdLst>
    <p:notesMasterId r:id="rId21"/>
  </p:notesMasterIdLst>
  <p:sldIdLst>
    <p:sldId id="266" r:id="rId2"/>
    <p:sldId id="256" r:id="rId3"/>
    <p:sldId id="257" r:id="rId4"/>
    <p:sldId id="258" r:id="rId5"/>
    <p:sldId id="259" r:id="rId6"/>
    <p:sldId id="260" r:id="rId7"/>
    <p:sldId id="267" r:id="rId8"/>
    <p:sldId id="268" r:id="rId9"/>
    <p:sldId id="261" r:id="rId10"/>
    <p:sldId id="262" r:id="rId11"/>
    <p:sldId id="263" r:id="rId12"/>
    <p:sldId id="264" r:id="rId13"/>
    <p:sldId id="265" r:id="rId14"/>
    <p:sldId id="270" r:id="rId15"/>
    <p:sldId id="271" r:id="rId16"/>
    <p:sldId id="272" r:id="rId17"/>
    <p:sldId id="275" r:id="rId18"/>
    <p:sldId id="274" r:id="rId19"/>
    <p:sldId id="269"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1E5C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235" autoAdjust="0"/>
  </p:normalViewPr>
  <p:slideViewPr>
    <p:cSldViewPr snapToGrid="0">
      <p:cViewPr varScale="1">
        <p:scale>
          <a:sx n="106" d="100"/>
          <a:sy n="106" d="100"/>
        </p:scale>
        <p:origin x="204"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1" name="PlaceHolder 1"/>
          <p:cNvSpPr>
            <a:spLocks noGrp="1" noRot="1" noChangeAspect="1"/>
          </p:cNvSpPr>
          <p:nvPr>
            <p:ph type="sldImg"/>
          </p:nvPr>
        </p:nvSpPr>
        <p:spPr>
          <a:xfrm>
            <a:off x="0" y="812520"/>
            <a:ext cx="0" cy="0"/>
          </a:xfrm>
          <a:prstGeom prst="rect">
            <a:avLst/>
          </a:prstGeom>
          <a:noFill/>
          <a:ln w="0">
            <a:noFill/>
          </a:ln>
        </p:spPr>
        <p:txBody>
          <a:bodyPr lIns="0" tIns="0" rIns="0" bIns="0" anchor="ctr">
            <a:noAutofit/>
          </a:bodyPr>
          <a:lstStyle/>
          <a:p>
            <a:pPr algn="ctr"/>
            <a:r>
              <a:rPr lang="fr-FR" sz="4400" b="0" u="none" strike="noStrike">
                <a:solidFill>
                  <a:srgbClr val="000000"/>
                </a:solidFill>
                <a:effectLst/>
                <a:uFillTx/>
                <a:latin typeface="Arial"/>
              </a:rPr>
              <a:t>Cliquez pour déplacer la diapo</a:t>
            </a:r>
          </a:p>
        </p:txBody>
      </p:sp>
      <p:sp>
        <p:nvSpPr>
          <p:cNvPr id="82" name="PlaceHolder 2"/>
          <p:cNvSpPr>
            <a:spLocks noGrp="1"/>
          </p:cNvSpPr>
          <p:nvPr>
            <p:ph type="body"/>
          </p:nvPr>
        </p:nvSpPr>
        <p:spPr>
          <a:xfrm>
            <a:off x="756000" y="5078520"/>
            <a:ext cx="6047640" cy="4811040"/>
          </a:xfrm>
          <a:prstGeom prst="rect">
            <a:avLst/>
          </a:prstGeom>
          <a:noFill/>
          <a:ln w="0">
            <a:noFill/>
          </a:ln>
        </p:spPr>
        <p:txBody>
          <a:bodyPr lIns="0" tIns="0" rIns="0" bIns="0" anchor="t">
            <a:noAutofit/>
          </a:bodyPr>
          <a:lstStyle/>
          <a:p>
            <a:pPr indent="0">
              <a:buNone/>
            </a:pPr>
            <a:r>
              <a:rPr lang="fr-FR" sz="2000" b="0" u="none" strike="noStrike">
                <a:solidFill>
                  <a:srgbClr val="000000"/>
                </a:solidFill>
                <a:effectLst/>
                <a:uFillTx/>
                <a:latin typeface="Arial"/>
              </a:rPr>
              <a:t>Cliquez pour modifier le format des notes</a:t>
            </a:r>
          </a:p>
        </p:txBody>
      </p:sp>
      <p:sp>
        <p:nvSpPr>
          <p:cNvPr id="83" name="PlaceHolder 3"/>
          <p:cNvSpPr>
            <a:spLocks noGrp="1"/>
          </p:cNvSpPr>
          <p:nvPr>
            <p:ph type="hdr"/>
          </p:nvPr>
        </p:nvSpPr>
        <p:spPr>
          <a:xfrm>
            <a:off x="0" y="0"/>
            <a:ext cx="3280680" cy="534240"/>
          </a:xfrm>
          <a:prstGeom prst="rect">
            <a:avLst/>
          </a:prstGeom>
          <a:noFill/>
          <a:ln w="0">
            <a:noFill/>
          </a:ln>
        </p:spPr>
        <p:txBody>
          <a:bodyPr lIns="0" tIns="0" rIns="0" bIns="0" anchor="t">
            <a:noAutofit/>
          </a:bodyPr>
          <a:lstStyle/>
          <a:p>
            <a:pPr indent="0">
              <a:buNone/>
            </a:pPr>
            <a:r>
              <a:rPr lang="fr-FR" sz="1400" b="0" u="none" strike="noStrike">
                <a:solidFill>
                  <a:srgbClr val="000000"/>
                </a:solidFill>
                <a:effectLst/>
                <a:uFillTx/>
                <a:latin typeface="Times New Roman"/>
              </a:rPr>
              <a:t>&lt;en-tête&gt;</a:t>
            </a:r>
          </a:p>
        </p:txBody>
      </p:sp>
      <p:sp>
        <p:nvSpPr>
          <p:cNvPr id="84" name="PlaceHolder 4"/>
          <p:cNvSpPr>
            <a:spLocks noGrp="1"/>
          </p:cNvSpPr>
          <p:nvPr>
            <p:ph type="dt" idx="34"/>
          </p:nvPr>
        </p:nvSpPr>
        <p:spPr>
          <a:xfrm>
            <a:off x="4278960" y="0"/>
            <a:ext cx="3280680" cy="534240"/>
          </a:xfrm>
          <a:prstGeom prst="rect">
            <a:avLst/>
          </a:prstGeom>
          <a:noFill/>
          <a:ln w="0">
            <a:noFill/>
          </a:ln>
        </p:spPr>
        <p:txBody>
          <a:bodyPr lIns="0" tIns="0" rIns="0" bIns="0" anchor="t">
            <a:noAutofit/>
          </a:bodyPr>
          <a:lstStyle>
            <a:lvl1pPr indent="0" algn="r">
              <a:buNone/>
              <a:defRPr lang="fr-FR" sz="1400" b="0" u="none" strike="noStrike">
                <a:solidFill>
                  <a:srgbClr val="000000"/>
                </a:solidFill>
                <a:effectLst/>
                <a:uFillTx/>
                <a:latin typeface="Times New Roman"/>
              </a:defRPr>
            </a:lvl1pPr>
          </a:lstStyle>
          <a:p>
            <a:pPr indent="0" algn="r">
              <a:buNone/>
            </a:pPr>
            <a:r>
              <a:rPr lang="fr-FR" sz="1400" b="0" u="none" strike="noStrike">
                <a:solidFill>
                  <a:srgbClr val="000000"/>
                </a:solidFill>
                <a:effectLst/>
                <a:uFillTx/>
                <a:latin typeface="Times New Roman"/>
              </a:rPr>
              <a:t>&lt;date/heure&gt;</a:t>
            </a:r>
          </a:p>
        </p:txBody>
      </p:sp>
      <p:sp>
        <p:nvSpPr>
          <p:cNvPr id="85" name="PlaceHolder 5"/>
          <p:cNvSpPr>
            <a:spLocks noGrp="1"/>
          </p:cNvSpPr>
          <p:nvPr>
            <p:ph type="ftr" idx="35"/>
          </p:nvPr>
        </p:nvSpPr>
        <p:spPr>
          <a:xfrm>
            <a:off x="0" y="10157400"/>
            <a:ext cx="3280680" cy="534240"/>
          </a:xfrm>
          <a:prstGeom prst="rect">
            <a:avLst/>
          </a:prstGeom>
          <a:noFill/>
          <a:ln w="0">
            <a:noFill/>
          </a:ln>
        </p:spPr>
        <p:txBody>
          <a:bodyPr lIns="0" tIns="0" rIns="0" bIns="0" anchor="b">
            <a:noAutofit/>
          </a:bodyPr>
          <a:lstStyle>
            <a:lvl1pPr indent="0">
              <a:buNone/>
              <a:defRPr lang="fr-FR" sz="1400" b="0" u="none" strike="noStrike">
                <a:solidFill>
                  <a:srgbClr val="000000"/>
                </a:solidFill>
                <a:effectLst/>
                <a:uFillTx/>
                <a:latin typeface="Times New Roman"/>
              </a:defRPr>
            </a:lvl1pPr>
          </a:lstStyle>
          <a:p>
            <a:pPr indent="0">
              <a:buNone/>
            </a:pPr>
            <a:r>
              <a:rPr lang="fr-FR" sz="1400" b="0" u="none" strike="noStrike">
                <a:solidFill>
                  <a:srgbClr val="000000"/>
                </a:solidFill>
                <a:effectLst/>
                <a:uFillTx/>
                <a:latin typeface="Times New Roman"/>
              </a:rPr>
              <a:t>&lt;pied de page&gt;</a:t>
            </a:r>
          </a:p>
        </p:txBody>
      </p:sp>
      <p:sp>
        <p:nvSpPr>
          <p:cNvPr id="86" name="PlaceHolder 6"/>
          <p:cNvSpPr>
            <a:spLocks noGrp="1"/>
          </p:cNvSpPr>
          <p:nvPr>
            <p:ph type="sldNum" idx="36"/>
          </p:nvPr>
        </p:nvSpPr>
        <p:spPr>
          <a:xfrm>
            <a:off x="4278960" y="10157400"/>
            <a:ext cx="3280680" cy="534240"/>
          </a:xfrm>
          <a:prstGeom prst="rect">
            <a:avLst/>
          </a:prstGeom>
          <a:noFill/>
          <a:ln w="0">
            <a:noFill/>
          </a:ln>
        </p:spPr>
        <p:txBody>
          <a:bodyPr lIns="0" tIns="0" rIns="0" bIns="0" anchor="b">
            <a:noAutofit/>
          </a:bodyPr>
          <a:lstStyle>
            <a:lvl1pPr indent="0" algn="r">
              <a:buNone/>
              <a:defRPr lang="fr-FR" sz="1400" b="0" u="none" strike="noStrike">
                <a:solidFill>
                  <a:srgbClr val="000000"/>
                </a:solidFill>
                <a:effectLst/>
                <a:uFillTx/>
                <a:latin typeface="Times New Roman"/>
              </a:defRPr>
            </a:lvl1pPr>
          </a:lstStyle>
          <a:p>
            <a:pPr indent="0" algn="r">
              <a:buNone/>
            </a:pPr>
            <a:fld id="{E2952CAE-FDCB-41A0-A2A2-70C06FB732DF}" type="slidenum">
              <a:rPr lang="fr-FR" sz="1400" b="0" u="none" strike="noStrike">
                <a:solidFill>
                  <a:srgbClr val="000000"/>
                </a:solidFill>
                <a:effectLst/>
                <a:uFillTx/>
                <a:latin typeface="Times New Roman"/>
              </a:rPr>
              <a:t>‹N°›</a:t>
            </a:fld>
            <a:endParaRPr lang="fr-FR" sz="1400" b="0" u="none" strike="noStrike">
              <a:solidFill>
                <a:srgbClr val="000000"/>
              </a:solidFill>
              <a:effectLst/>
              <a:uFillTx/>
              <a:latin typeface="Times New Roman"/>
            </a:endParaRP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812800"/>
            <a:ext cx="0" cy="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 name="PlaceHolder 1"/>
          <p:cNvSpPr>
            <a:spLocks noGrp="1" noRot="1" noChangeAspect="1"/>
          </p:cNvSpPr>
          <p:nvPr>
            <p:ph type="sldImg"/>
          </p:nvPr>
        </p:nvSpPr>
        <p:spPr>
          <a:xfrm>
            <a:off x="1141413" y="714375"/>
            <a:ext cx="3430587" cy="1928813"/>
          </a:xfrm>
          <a:prstGeom prst="rect">
            <a:avLst/>
          </a:prstGeom>
          <a:ln w="0">
            <a:noFill/>
          </a:ln>
        </p:spPr>
      </p:sp>
      <p:sp>
        <p:nvSpPr>
          <p:cNvPr id="177" name="PlaceHolder 2"/>
          <p:cNvSpPr>
            <a:spLocks noGrp="1"/>
          </p:cNvSpPr>
          <p:nvPr>
            <p:ph type="body"/>
          </p:nvPr>
        </p:nvSpPr>
        <p:spPr>
          <a:xfrm>
            <a:off x="571320" y="2750400"/>
            <a:ext cx="4571280" cy="2249640"/>
          </a:xfrm>
          <a:prstGeom prst="rect">
            <a:avLst/>
          </a:prstGeom>
          <a:noFill/>
          <a:ln w="0">
            <a:noFill/>
          </a:ln>
        </p:spPr>
        <p:txBody>
          <a:bodyPr lIns="91440" tIns="45720" rIns="91440" bIns="45720" anchor="t">
            <a:noAutofit/>
          </a:bodyPr>
          <a:lstStyle/>
          <a:p>
            <a:pPr indent="0">
              <a:buNone/>
            </a:pPr>
            <a:endParaRPr lang="fr-FR" sz="1800" b="0" u="none" strike="noStrike">
              <a:solidFill>
                <a:srgbClr val="000000"/>
              </a:solidFill>
              <a:effectLst/>
              <a:uFillTx/>
              <a:latin typeface="Arial"/>
            </a:endParaRPr>
          </a:p>
        </p:txBody>
      </p:sp>
      <p:sp>
        <p:nvSpPr>
          <p:cNvPr id="178" name="PlaceHolder 3"/>
          <p:cNvSpPr>
            <a:spLocks noGrp="1"/>
          </p:cNvSpPr>
          <p:nvPr>
            <p:ph type="sldNum" idx="39"/>
          </p:nvPr>
        </p:nvSpPr>
        <p:spPr>
          <a:xfrm>
            <a:off x="3237120" y="5428080"/>
            <a:ext cx="2475720" cy="286200"/>
          </a:xfrm>
          <a:prstGeom prst="rect">
            <a:avLst/>
          </a:prstGeom>
          <a:noFill/>
          <a:ln w="0">
            <a:noFill/>
          </a:ln>
        </p:spPr>
        <p:txBody>
          <a:bodyPr lIns="91440" tIns="45720" rIns="91440" bIns="45720" anchor="b">
            <a:noAutofit/>
          </a:bodyPr>
          <a:lstStyle>
            <a:lvl1pPr indent="0" algn="r">
              <a:lnSpc>
                <a:spcPct val="100000"/>
              </a:lnSpc>
              <a:buNone/>
              <a:tabLst>
                <a:tab pos="0" algn="l"/>
              </a:tabLst>
              <a:defRPr lang="en-US" sz="1200" b="0" u="none" strike="noStrike">
                <a:solidFill>
                  <a:srgbClr val="000000"/>
                </a:solidFill>
                <a:effectLst/>
                <a:uFillTx/>
                <a:latin typeface="Times New Roman"/>
              </a:defRPr>
            </a:lvl1pPr>
          </a:lstStyle>
          <a:p>
            <a:pPr indent="0" algn="r">
              <a:lnSpc>
                <a:spcPct val="100000"/>
              </a:lnSpc>
              <a:buNone/>
              <a:tabLst>
                <a:tab pos="0" algn="l"/>
              </a:tabLst>
            </a:pPr>
            <a:fld id="{D369B468-A0E0-4A66-BAF1-D3F914F1F07E}" type="slidenum">
              <a:rPr lang="en-US" sz="1200" b="0" u="none" strike="noStrike">
                <a:solidFill>
                  <a:srgbClr val="000000"/>
                </a:solidFill>
                <a:effectLst/>
                <a:uFillTx/>
                <a:latin typeface="Times New Roman"/>
              </a:rPr>
              <a:t>10</a:t>
            </a:fld>
            <a:endParaRPr lang="fr-FR" sz="1200" b="0" u="none" strike="noStrike">
              <a:solidFill>
                <a:srgbClr val="000000"/>
              </a:solidFill>
              <a:effectLst/>
              <a:uFillTx/>
              <a:latin typeface="Times New Roman"/>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 name="PlaceHolder 1"/>
          <p:cNvSpPr>
            <a:spLocks noGrp="1" noRot="1" noChangeAspect="1"/>
          </p:cNvSpPr>
          <p:nvPr>
            <p:ph type="sldImg"/>
          </p:nvPr>
        </p:nvSpPr>
        <p:spPr>
          <a:xfrm>
            <a:off x="1141413" y="714375"/>
            <a:ext cx="3430587" cy="1928813"/>
          </a:xfrm>
          <a:prstGeom prst="rect">
            <a:avLst/>
          </a:prstGeom>
          <a:ln w="0">
            <a:noFill/>
          </a:ln>
        </p:spPr>
      </p:sp>
      <p:sp>
        <p:nvSpPr>
          <p:cNvPr id="180" name="PlaceHolder 2"/>
          <p:cNvSpPr>
            <a:spLocks noGrp="1"/>
          </p:cNvSpPr>
          <p:nvPr>
            <p:ph type="body"/>
          </p:nvPr>
        </p:nvSpPr>
        <p:spPr>
          <a:xfrm>
            <a:off x="571320" y="2750400"/>
            <a:ext cx="4571280" cy="2249640"/>
          </a:xfrm>
          <a:prstGeom prst="rect">
            <a:avLst/>
          </a:prstGeom>
          <a:noFill/>
          <a:ln w="0">
            <a:noFill/>
          </a:ln>
        </p:spPr>
        <p:txBody>
          <a:bodyPr lIns="91440" tIns="45720" rIns="91440" bIns="45720" anchor="t">
            <a:noAutofit/>
          </a:bodyPr>
          <a:lstStyle/>
          <a:p>
            <a:pPr indent="0">
              <a:buNone/>
            </a:pPr>
            <a:endParaRPr lang="fr-FR" sz="1800" b="0" u="none" strike="noStrike">
              <a:solidFill>
                <a:srgbClr val="000000"/>
              </a:solidFill>
              <a:effectLst/>
              <a:uFillTx/>
              <a:latin typeface="Arial"/>
            </a:endParaRPr>
          </a:p>
        </p:txBody>
      </p:sp>
      <p:sp>
        <p:nvSpPr>
          <p:cNvPr id="181" name="PlaceHolder 3"/>
          <p:cNvSpPr>
            <a:spLocks noGrp="1"/>
          </p:cNvSpPr>
          <p:nvPr>
            <p:ph type="sldNum" idx="40"/>
          </p:nvPr>
        </p:nvSpPr>
        <p:spPr>
          <a:xfrm>
            <a:off x="3237120" y="5428080"/>
            <a:ext cx="2475720" cy="286200"/>
          </a:xfrm>
          <a:prstGeom prst="rect">
            <a:avLst/>
          </a:prstGeom>
          <a:noFill/>
          <a:ln w="0">
            <a:noFill/>
          </a:ln>
        </p:spPr>
        <p:txBody>
          <a:bodyPr lIns="91440" tIns="45720" rIns="91440" bIns="45720" anchor="b">
            <a:noAutofit/>
          </a:bodyPr>
          <a:lstStyle>
            <a:lvl1pPr indent="0" algn="r">
              <a:lnSpc>
                <a:spcPct val="100000"/>
              </a:lnSpc>
              <a:buNone/>
              <a:tabLst>
                <a:tab pos="0" algn="l"/>
              </a:tabLst>
              <a:defRPr lang="en-US" sz="1200" b="0" u="none" strike="noStrike">
                <a:solidFill>
                  <a:srgbClr val="000000"/>
                </a:solidFill>
                <a:effectLst/>
                <a:uFillTx/>
                <a:latin typeface="Times New Roman"/>
              </a:defRPr>
            </a:lvl1pPr>
          </a:lstStyle>
          <a:p>
            <a:pPr indent="0" algn="r">
              <a:lnSpc>
                <a:spcPct val="100000"/>
              </a:lnSpc>
              <a:buNone/>
              <a:tabLst>
                <a:tab pos="0" algn="l"/>
              </a:tabLst>
            </a:pPr>
            <a:fld id="{B10FC0CA-05EA-4095-9403-019A70BDA253}" type="slidenum">
              <a:rPr lang="en-US" sz="1200" b="0" u="none" strike="noStrike">
                <a:solidFill>
                  <a:srgbClr val="000000"/>
                </a:solidFill>
                <a:effectLst/>
                <a:uFillTx/>
                <a:latin typeface="Times New Roman"/>
              </a:rPr>
              <a:t>11</a:t>
            </a:fld>
            <a:endParaRPr lang="fr-FR" sz="1200" b="0" u="none" strike="noStrike">
              <a:solidFill>
                <a:srgbClr val="000000"/>
              </a:solidFill>
              <a:effectLst/>
              <a:uFillTx/>
              <a:latin typeface="Times New Roman"/>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 name="PlaceHolder 1"/>
          <p:cNvSpPr>
            <a:spLocks noGrp="1" noRot="1" noChangeAspect="1"/>
          </p:cNvSpPr>
          <p:nvPr>
            <p:ph type="sldImg"/>
          </p:nvPr>
        </p:nvSpPr>
        <p:spPr>
          <a:xfrm>
            <a:off x="1141413" y="714375"/>
            <a:ext cx="3430587" cy="1928813"/>
          </a:xfrm>
          <a:prstGeom prst="rect">
            <a:avLst/>
          </a:prstGeom>
          <a:ln w="0">
            <a:noFill/>
          </a:ln>
        </p:spPr>
      </p:sp>
      <p:sp>
        <p:nvSpPr>
          <p:cNvPr id="183" name="PlaceHolder 2"/>
          <p:cNvSpPr>
            <a:spLocks noGrp="1"/>
          </p:cNvSpPr>
          <p:nvPr>
            <p:ph type="body"/>
          </p:nvPr>
        </p:nvSpPr>
        <p:spPr>
          <a:xfrm>
            <a:off x="571320" y="2750400"/>
            <a:ext cx="4571280" cy="2249640"/>
          </a:xfrm>
          <a:prstGeom prst="rect">
            <a:avLst/>
          </a:prstGeom>
          <a:noFill/>
          <a:ln w="0">
            <a:noFill/>
          </a:ln>
        </p:spPr>
        <p:txBody>
          <a:bodyPr lIns="91440" tIns="45720" rIns="91440" bIns="45720" anchor="t">
            <a:noAutofit/>
          </a:bodyPr>
          <a:lstStyle/>
          <a:p>
            <a:pPr indent="0">
              <a:buNone/>
            </a:pPr>
            <a:endParaRPr lang="fr-FR" sz="1800" b="0" u="none" strike="noStrike">
              <a:solidFill>
                <a:srgbClr val="000000"/>
              </a:solidFill>
              <a:effectLst/>
              <a:uFillTx/>
              <a:latin typeface="Arial"/>
            </a:endParaRPr>
          </a:p>
        </p:txBody>
      </p:sp>
      <p:sp>
        <p:nvSpPr>
          <p:cNvPr id="184" name="PlaceHolder 3"/>
          <p:cNvSpPr>
            <a:spLocks noGrp="1"/>
          </p:cNvSpPr>
          <p:nvPr>
            <p:ph type="sldNum" idx="41"/>
          </p:nvPr>
        </p:nvSpPr>
        <p:spPr>
          <a:xfrm>
            <a:off x="3237120" y="5428080"/>
            <a:ext cx="2475720" cy="286200"/>
          </a:xfrm>
          <a:prstGeom prst="rect">
            <a:avLst/>
          </a:prstGeom>
          <a:noFill/>
          <a:ln w="0">
            <a:noFill/>
          </a:ln>
        </p:spPr>
        <p:txBody>
          <a:bodyPr lIns="91440" tIns="45720" rIns="91440" bIns="45720" anchor="b">
            <a:noAutofit/>
          </a:bodyPr>
          <a:lstStyle>
            <a:lvl1pPr indent="0" algn="r">
              <a:lnSpc>
                <a:spcPct val="100000"/>
              </a:lnSpc>
              <a:buNone/>
              <a:tabLst>
                <a:tab pos="0" algn="l"/>
              </a:tabLst>
              <a:defRPr lang="en-US" sz="1200" b="0" u="none" strike="noStrike">
                <a:solidFill>
                  <a:srgbClr val="000000"/>
                </a:solidFill>
                <a:effectLst/>
                <a:uFillTx/>
                <a:latin typeface="Times New Roman"/>
              </a:defRPr>
            </a:lvl1pPr>
          </a:lstStyle>
          <a:p>
            <a:pPr indent="0" algn="r">
              <a:lnSpc>
                <a:spcPct val="100000"/>
              </a:lnSpc>
              <a:buNone/>
              <a:tabLst>
                <a:tab pos="0" algn="l"/>
              </a:tabLst>
            </a:pPr>
            <a:fld id="{6ED2A6AA-548E-4F17-8340-AA0B565B7FCD}" type="slidenum">
              <a:rPr lang="en-US" sz="1200" b="0" u="none" strike="noStrike">
                <a:solidFill>
                  <a:srgbClr val="000000"/>
                </a:solidFill>
                <a:effectLst/>
                <a:uFillTx/>
                <a:latin typeface="Times New Roman"/>
              </a:rPr>
              <a:t>12</a:t>
            </a:fld>
            <a:endParaRPr lang="fr-FR" sz="1200" b="0" u="none" strike="noStrike">
              <a:solidFill>
                <a:srgbClr val="000000"/>
              </a:solidFill>
              <a:effectLst/>
              <a:uFillTx/>
              <a:latin typeface="Times New Roman"/>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 name="PlaceHolder 1"/>
          <p:cNvSpPr>
            <a:spLocks noGrp="1" noRot="1" noChangeAspect="1"/>
          </p:cNvSpPr>
          <p:nvPr>
            <p:ph type="sldImg"/>
          </p:nvPr>
        </p:nvSpPr>
        <p:spPr>
          <a:xfrm>
            <a:off x="1141413" y="714375"/>
            <a:ext cx="3430587" cy="1928813"/>
          </a:xfrm>
          <a:prstGeom prst="rect">
            <a:avLst/>
          </a:prstGeom>
          <a:ln w="0">
            <a:noFill/>
          </a:ln>
        </p:spPr>
      </p:sp>
      <p:sp>
        <p:nvSpPr>
          <p:cNvPr id="186" name="PlaceHolder 2"/>
          <p:cNvSpPr>
            <a:spLocks noGrp="1"/>
          </p:cNvSpPr>
          <p:nvPr>
            <p:ph type="body"/>
          </p:nvPr>
        </p:nvSpPr>
        <p:spPr>
          <a:xfrm>
            <a:off x="571320" y="2750400"/>
            <a:ext cx="4571280" cy="2249640"/>
          </a:xfrm>
          <a:prstGeom prst="rect">
            <a:avLst/>
          </a:prstGeom>
          <a:noFill/>
          <a:ln w="0">
            <a:noFill/>
          </a:ln>
        </p:spPr>
        <p:txBody>
          <a:bodyPr lIns="91440" tIns="45720" rIns="91440" bIns="45720" anchor="t">
            <a:noAutofit/>
          </a:bodyPr>
          <a:lstStyle/>
          <a:p>
            <a:pPr indent="0">
              <a:buNone/>
            </a:pPr>
            <a:endParaRPr lang="fr-FR" sz="1800" b="0" u="none" strike="noStrike">
              <a:solidFill>
                <a:srgbClr val="000000"/>
              </a:solidFill>
              <a:effectLst/>
              <a:uFillTx/>
              <a:latin typeface="Arial"/>
            </a:endParaRPr>
          </a:p>
        </p:txBody>
      </p:sp>
      <p:sp>
        <p:nvSpPr>
          <p:cNvPr id="187" name="PlaceHolder 3"/>
          <p:cNvSpPr>
            <a:spLocks noGrp="1"/>
          </p:cNvSpPr>
          <p:nvPr>
            <p:ph type="sldNum" idx="42"/>
          </p:nvPr>
        </p:nvSpPr>
        <p:spPr>
          <a:xfrm>
            <a:off x="3237120" y="5428080"/>
            <a:ext cx="2475720" cy="286200"/>
          </a:xfrm>
          <a:prstGeom prst="rect">
            <a:avLst/>
          </a:prstGeom>
          <a:noFill/>
          <a:ln w="0">
            <a:noFill/>
          </a:ln>
        </p:spPr>
        <p:txBody>
          <a:bodyPr lIns="91440" tIns="45720" rIns="91440" bIns="45720" anchor="b">
            <a:noAutofit/>
          </a:bodyPr>
          <a:lstStyle>
            <a:lvl1pPr indent="0" algn="r">
              <a:lnSpc>
                <a:spcPct val="100000"/>
              </a:lnSpc>
              <a:buNone/>
              <a:tabLst>
                <a:tab pos="0" algn="l"/>
              </a:tabLst>
              <a:defRPr lang="en-US" sz="1200" b="0" u="none" strike="noStrike">
                <a:solidFill>
                  <a:srgbClr val="000000"/>
                </a:solidFill>
                <a:effectLst/>
                <a:uFillTx/>
                <a:latin typeface="Times New Roman"/>
              </a:defRPr>
            </a:lvl1pPr>
          </a:lstStyle>
          <a:p>
            <a:pPr indent="0" algn="r">
              <a:lnSpc>
                <a:spcPct val="100000"/>
              </a:lnSpc>
              <a:buNone/>
              <a:tabLst>
                <a:tab pos="0" algn="l"/>
              </a:tabLst>
            </a:pPr>
            <a:fld id="{31B093AE-7107-4464-A5EB-2E230F4EF0BE}" type="slidenum">
              <a:rPr lang="en-US" sz="1200" b="0" u="none" strike="noStrike">
                <a:solidFill>
                  <a:srgbClr val="000000"/>
                </a:solidFill>
                <a:effectLst/>
                <a:uFillTx/>
                <a:latin typeface="Times New Roman"/>
              </a:rPr>
              <a:t>13</a:t>
            </a:fld>
            <a:endParaRPr lang="fr-FR" sz="1200" b="0" u="none" strike="noStrike">
              <a:solidFill>
                <a:srgbClr val="000000"/>
              </a:solidFill>
              <a:effectLst/>
              <a:uFillTx/>
              <a:latin typeface="Times New Roman"/>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812800"/>
            <a:ext cx="0" cy="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812800"/>
            <a:ext cx="0" cy="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812800"/>
            <a:ext cx="0" cy="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812800"/>
            <a:ext cx="0" cy="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812800"/>
            <a:ext cx="0" cy="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812800"/>
            <a:ext cx="0" cy="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812800"/>
            <a:ext cx="0" cy="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812800"/>
            <a:ext cx="0" cy="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812800"/>
            <a:ext cx="0" cy="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812800"/>
            <a:ext cx="0" cy="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812800"/>
            <a:ext cx="0" cy="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812800"/>
            <a:ext cx="0" cy="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 name="PlaceHolder 1"/>
          <p:cNvSpPr>
            <a:spLocks noGrp="1" noRot="1" noChangeAspect="1"/>
          </p:cNvSpPr>
          <p:nvPr>
            <p:ph type="sldImg"/>
          </p:nvPr>
        </p:nvSpPr>
        <p:spPr>
          <a:xfrm>
            <a:off x="1141413" y="714375"/>
            <a:ext cx="3430587" cy="1928813"/>
          </a:xfrm>
          <a:prstGeom prst="rect">
            <a:avLst/>
          </a:prstGeom>
          <a:ln w="0">
            <a:noFill/>
          </a:ln>
        </p:spPr>
      </p:sp>
      <p:sp>
        <p:nvSpPr>
          <p:cNvPr id="174" name="PlaceHolder 2"/>
          <p:cNvSpPr>
            <a:spLocks noGrp="1"/>
          </p:cNvSpPr>
          <p:nvPr>
            <p:ph type="body"/>
          </p:nvPr>
        </p:nvSpPr>
        <p:spPr>
          <a:xfrm>
            <a:off x="571320" y="2750400"/>
            <a:ext cx="4571280" cy="2249640"/>
          </a:xfrm>
          <a:prstGeom prst="rect">
            <a:avLst/>
          </a:prstGeom>
          <a:noFill/>
          <a:ln w="0">
            <a:noFill/>
          </a:ln>
        </p:spPr>
        <p:txBody>
          <a:bodyPr lIns="91440" tIns="45720" rIns="91440" bIns="45720" anchor="t">
            <a:noAutofit/>
          </a:bodyPr>
          <a:lstStyle/>
          <a:p>
            <a:pPr indent="0">
              <a:buNone/>
            </a:pPr>
            <a:endParaRPr lang="fr-FR" sz="1800" b="0" u="none" strike="noStrike">
              <a:solidFill>
                <a:srgbClr val="000000"/>
              </a:solidFill>
              <a:effectLst/>
              <a:uFillTx/>
              <a:latin typeface="Arial"/>
            </a:endParaRPr>
          </a:p>
        </p:txBody>
      </p:sp>
      <p:sp>
        <p:nvSpPr>
          <p:cNvPr id="175" name="PlaceHolder 3"/>
          <p:cNvSpPr>
            <a:spLocks noGrp="1"/>
          </p:cNvSpPr>
          <p:nvPr>
            <p:ph type="sldNum" idx="38"/>
          </p:nvPr>
        </p:nvSpPr>
        <p:spPr>
          <a:xfrm>
            <a:off x="3237120" y="5428080"/>
            <a:ext cx="2475720" cy="286200"/>
          </a:xfrm>
          <a:prstGeom prst="rect">
            <a:avLst/>
          </a:prstGeom>
          <a:noFill/>
          <a:ln w="0">
            <a:noFill/>
          </a:ln>
        </p:spPr>
        <p:txBody>
          <a:bodyPr lIns="91440" tIns="45720" rIns="91440" bIns="45720" anchor="b">
            <a:noAutofit/>
          </a:bodyPr>
          <a:lstStyle>
            <a:lvl1pPr indent="0" algn="r">
              <a:lnSpc>
                <a:spcPct val="100000"/>
              </a:lnSpc>
              <a:buNone/>
              <a:tabLst>
                <a:tab pos="0" algn="l"/>
              </a:tabLst>
              <a:defRPr lang="en-US" sz="1200" b="0" u="none" strike="noStrike">
                <a:solidFill>
                  <a:srgbClr val="000000"/>
                </a:solidFill>
                <a:effectLst/>
                <a:uFillTx/>
                <a:latin typeface="Times New Roman"/>
              </a:defRPr>
            </a:lvl1pPr>
          </a:lstStyle>
          <a:p>
            <a:pPr indent="0" algn="r">
              <a:lnSpc>
                <a:spcPct val="100000"/>
              </a:lnSpc>
              <a:buNone/>
              <a:tabLst>
                <a:tab pos="0" algn="l"/>
              </a:tabLst>
            </a:pPr>
            <a:fld id="{D8EF6B90-389E-41BA-9CA4-40139A4B3529}" type="slidenum">
              <a:rPr lang="en-US" sz="1200" b="0" u="none" strike="noStrike">
                <a:solidFill>
                  <a:srgbClr val="000000"/>
                </a:solidFill>
                <a:effectLst/>
                <a:uFillTx/>
                <a:latin typeface="Times New Roman"/>
              </a:rPr>
              <a:t>9</a:t>
            </a:fld>
            <a:endParaRPr lang="fr-FR" sz="1200" b="0" u="none" strike="noStrike">
              <a:solidFill>
                <a:srgbClr val="000000"/>
              </a:solidFill>
              <a:effectLst/>
              <a:uFillTx/>
              <a:latin typeface="Times New Roman"/>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fr-FR"/>
              <a:t>Modifiez le style du titre</a:t>
            </a:r>
            <a:endParaRPr lang="en-US" dirty="0"/>
          </a:p>
        </p:txBody>
      </p:sp>
      <p:sp>
        <p:nvSpPr>
          <p:cNvPr id="3" name="Subtitle 2"/>
          <p:cNvSpPr>
            <a:spLocks noGrp="1"/>
          </p:cNvSpPr>
          <p:nvPr>
            <p:ph type="subTitle" idx="1"/>
          </p:nvPr>
        </p:nvSpPr>
        <p:spPr>
          <a:xfrm>
            <a:off x="1370693" y="359833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a:t>Modifiez le style des sous-titres du masque</a:t>
            </a:r>
            <a:endParaRPr lang="en-US" dirty="0"/>
          </a:p>
        </p:txBody>
      </p:sp>
      <p:sp>
        <p:nvSpPr>
          <p:cNvPr id="4" name="Date Placeholder 3"/>
          <p:cNvSpPr>
            <a:spLocks noGrp="1"/>
          </p:cNvSpPr>
          <p:nvPr>
            <p:ph type="dt" sz="half" idx="10"/>
          </p:nvPr>
        </p:nvSpPr>
        <p:spPr/>
        <p:txBody>
          <a:bodyPr/>
          <a:lstStyle/>
          <a:p>
            <a:fld id="{8E36636D-D922-432D-A958-524484B5923D}" type="datetimeFigureOut">
              <a:rPr lang="en-US" dirty="0"/>
              <a:pPr/>
              <a:t>8/22/2025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F28FB93-0A08-4E7D-8E63-9EFA29F1E093}" type="slidenum">
              <a:rPr lang="en-US" dirty="0"/>
              <a:pPr/>
              <a:t>‹N°›</a:t>
            </a:fld>
            <a:endParaRPr lang="en-US" dirty="0"/>
          </a:p>
        </p:txBody>
      </p:sp>
    </p:spTree>
    <p:extLst>
      <p:ext uri="{BB962C8B-B14F-4D97-AF65-F5344CB8AC3E}">
        <p14:creationId xmlns:p14="http://schemas.microsoft.com/office/powerpoint/2010/main" val="404818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 panoramique avec légende">
    <p:spTree>
      <p:nvGrpSpPr>
        <p:cNvPr id="1" name=""/>
        <p:cNvGrpSpPr/>
        <p:nvPr/>
      </p:nvGrpSpPr>
      <p:grpSpPr>
        <a:xfrm>
          <a:off x="0" y="0"/>
          <a:ext cx="0" cy="0"/>
          <a:chOff x="0" y="0"/>
          <a:chExt cx="0" cy="0"/>
        </a:xfrm>
      </p:grpSpPr>
      <p:pic>
        <p:nvPicPr>
          <p:cNvPr id="16" name="Picture 15" descr="Slate-V2-H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fr-FR"/>
              <a:t>Modifiez le style du titre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t>Cliquez sur l'icône pour ajouter une image</a:t>
            </a:r>
            <a:endParaRPr lang="en-US" dirty="0"/>
          </a:p>
        </p:txBody>
      </p:sp>
      <p:sp>
        <p:nvSpPr>
          <p:cNvPr id="4" name="Text Placeholder 3"/>
          <p:cNvSpPr>
            <a:spLocks noGrp="1"/>
          </p:cNvSpPr>
          <p:nvPr>
            <p:ph type="body" sz="half" idx="2"/>
          </p:nvPr>
        </p:nvSpPr>
        <p:spPr>
          <a:xfrm>
            <a:off x="913795" y="5108728"/>
            <a:ext cx="10353762" cy="682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48A87A34-81AB-432B-8DAE-1953F412C126}" type="datetimeFigureOut">
              <a:rPr lang="en-US" dirty="0"/>
              <a:t>8/22/2025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a:t>
            </a:fld>
            <a:endParaRPr lang="en-US" dirty="0"/>
          </a:p>
        </p:txBody>
      </p:sp>
    </p:spTree>
    <p:extLst>
      <p:ext uri="{BB962C8B-B14F-4D97-AF65-F5344CB8AC3E}">
        <p14:creationId xmlns:p14="http://schemas.microsoft.com/office/powerpoint/2010/main" val="13651536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re et légende">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lstStyle>
            <a:lvl1pPr>
              <a:defRPr sz="3200"/>
            </a:lvl1pPr>
          </a:lstStyle>
          <a:p>
            <a:r>
              <a:rPr lang="fr-FR"/>
              <a:t>Modifiez le style du titre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48A87A34-81AB-432B-8DAE-1953F412C126}" type="datetimeFigureOut">
              <a:rPr lang="en-US" dirty="0"/>
              <a:t>8/22/2025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a:t>
            </a:fld>
            <a:endParaRPr lang="en-US" dirty="0"/>
          </a:p>
        </p:txBody>
      </p:sp>
    </p:spTree>
    <p:extLst>
      <p:ext uri="{BB962C8B-B14F-4D97-AF65-F5344CB8AC3E}">
        <p14:creationId xmlns:p14="http://schemas.microsoft.com/office/powerpoint/2010/main" val="290062208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tion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fr-FR"/>
              <a:t>Modifiez le style du titre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48A87A34-81AB-432B-8DAE-1953F412C126}" type="datetimeFigureOut">
              <a:rPr lang="en-US" dirty="0"/>
              <a:t>8/22/2025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a:t>
            </a:fld>
            <a:endParaRPr lang="en-US" dirty="0"/>
          </a:p>
        </p:txBody>
      </p:sp>
      <p:sp>
        <p:nvSpPr>
          <p:cNvPr id="11" name="TextBox 10"/>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5667864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arte nom">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fr-FR"/>
              <a:t>Modifiez le style du titre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48A87A34-81AB-432B-8DAE-1953F412C126}" type="datetimeFigureOut">
              <a:rPr lang="en-US" dirty="0"/>
              <a:t>8/22/2025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a:t>
            </a:fld>
            <a:endParaRPr lang="en-US" dirty="0"/>
          </a:p>
        </p:txBody>
      </p:sp>
    </p:spTree>
    <p:extLst>
      <p:ext uri="{BB962C8B-B14F-4D97-AF65-F5344CB8AC3E}">
        <p14:creationId xmlns:p14="http://schemas.microsoft.com/office/powerpoint/2010/main" val="29116870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onnes">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fr-FR"/>
              <a:t>Modifiez le style du titre</a:t>
            </a:r>
            <a:endParaRPr lang="en-US" dirty="0"/>
          </a:p>
        </p:txBody>
      </p:sp>
      <p:sp>
        <p:nvSpPr>
          <p:cNvPr id="7" name="Text Placeholder 2"/>
          <p:cNvSpPr>
            <a:spLocks noGrp="1"/>
          </p:cNvSpPr>
          <p:nvPr>
            <p:ph type="body" idx="1"/>
          </p:nvPr>
        </p:nvSpPr>
        <p:spPr>
          <a:xfrm>
            <a:off x="913795"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8" name="Text Placeholder 3"/>
          <p:cNvSpPr>
            <a:spLocks noGrp="1"/>
          </p:cNvSpPr>
          <p:nvPr>
            <p:ph type="body" sz="half" idx="15"/>
          </p:nvPr>
        </p:nvSpPr>
        <p:spPr>
          <a:xfrm>
            <a:off x="91379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9" name="Text Placeholder 4"/>
          <p:cNvSpPr>
            <a:spLocks noGrp="1"/>
          </p:cNvSpPr>
          <p:nvPr>
            <p:ph type="body" sz="quarter" idx="3"/>
          </p:nvPr>
        </p:nvSpPr>
        <p:spPr>
          <a:xfrm>
            <a:off x="4446711"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10" name="Text Placeholder 3"/>
          <p:cNvSpPr>
            <a:spLocks noGrp="1"/>
          </p:cNvSpPr>
          <p:nvPr>
            <p:ph type="body" sz="half" idx="16"/>
          </p:nvPr>
        </p:nvSpPr>
        <p:spPr>
          <a:xfrm>
            <a:off x="444143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11" name="Text Placeholder 4"/>
          <p:cNvSpPr>
            <a:spLocks noGrp="1"/>
          </p:cNvSpPr>
          <p:nvPr>
            <p:ph type="body" sz="quarter" idx="13"/>
          </p:nvPr>
        </p:nvSpPr>
        <p:spPr>
          <a:xfrm>
            <a:off x="7966572"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12" name="Text Placeholder 3"/>
          <p:cNvSpPr>
            <a:spLocks noGrp="1"/>
          </p:cNvSpPr>
          <p:nvPr>
            <p:ph type="body" sz="half" idx="17"/>
          </p:nvPr>
        </p:nvSpPr>
        <p:spPr>
          <a:xfrm>
            <a:off x="7966572"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3" name="Date Placeholder 2"/>
          <p:cNvSpPr>
            <a:spLocks noGrp="1"/>
          </p:cNvSpPr>
          <p:nvPr>
            <p:ph type="dt" sz="half" idx="10"/>
          </p:nvPr>
        </p:nvSpPr>
        <p:spPr/>
        <p:txBody>
          <a:bodyPr/>
          <a:lstStyle/>
          <a:p>
            <a:fld id="{48A87A34-81AB-432B-8DAE-1953F412C126}" type="datetimeFigureOut">
              <a:rPr lang="en-US" dirty="0"/>
              <a:t>8/22/2025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‹N°›</a:t>
            </a:fld>
            <a:endParaRPr lang="en-US" dirty="0"/>
          </a:p>
        </p:txBody>
      </p:sp>
    </p:spTree>
    <p:extLst>
      <p:ext uri="{BB962C8B-B14F-4D97-AF65-F5344CB8AC3E}">
        <p14:creationId xmlns:p14="http://schemas.microsoft.com/office/powerpoint/2010/main" val="163887660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colonnes d’image">
    <p:spTree>
      <p:nvGrpSpPr>
        <p:cNvPr id="1" name=""/>
        <p:cNvGrpSpPr/>
        <p:nvPr/>
      </p:nvGrpSpPr>
      <p:grpSpPr>
        <a:xfrm>
          <a:off x="0" y="0"/>
          <a:ext cx="0" cy="0"/>
          <a:chOff x="0" y="0"/>
          <a:chExt cx="0" cy="0"/>
        </a:xfrm>
      </p:grpSpPr>
      <p:pic>
        <p:nvPicPr>
          <p:cNvPr id="2" name="Picture 1"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fr-FR"/>
              <a:t>Modifiez le style du titre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21" name="Text Placeholder 3"/>
          <p:cNvSpPr>
            <a:spLocks noGrp="1"/>
          </p:cNvSpPr>
          <p:nvPr>
            <p:ph type="body" sz="half" idx="18"/>
          </p:nvPr>
        </p:nvSpPr>
        <p:spPr>
          <a:xfrm>
            <a:off x="913795" y="4480368"/>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24" name="Text Placeholder 3"/>
          <p:cNvSpPr>
            <a:spLocks noGrp="1"/>
          </p:cNvSpPr>
          <p:nvPr>
            <p:ph type="body" sz="half" idx="19"/>
          </p:nvPr>
        </p:nvSpPr>
        <p:spPr>
          <a:xfrm>
            <a:off x="4441435" y="4480367"/>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27" name="Text Placeholder 3"/>
          <p:cNvSpPr>
            <a:spLocks noGrp="1"/>
          </p:cNvSpPr>
          <p:nvPr>
            <p:ph type="body" sz="half" idx="20"/>
          </p:nvPr>
        </p:nvSpPr>
        <p:spPr>
          <a:xfrm>
            <a:off x="7966572" y="4480365"/>
            <a:ext cx="3300984" cy="131083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3" name="Date Placeholder 2"/>
          <p:cNvSpPr>
            <a:spLocks noGrp="1"/>
          </p:cNvSpPr>
          <p:nvPr>
            <p:ph type="dt" sz="half" idx="10"/>
          </p:nvPr>
        </p:nvSpPr>
        <p:spPr/>
        <p:txBody>
          <a:bodyPr/>
          <a:lstStyle/>
          <a:p>
            <a:fld id="{48A87A34-81AB-432B-8DAE-1953F412C126}" type="datetimeFigureOut">
              <a:rPr lang="en-US" dirty="0"/>
              <a:t>8/22/2025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‹N°›</a:t>
            </a:fld>
            <a:endParaRPr lang="en-US" dirty="0"/>
          </a:p>
        </p:txBody>
      </p:sp>
    </p:spTree>
    <p:extLst>
      <p:ext uri="{BB962C8B-B14F-4D97-AF65-F5344CB8AC3E}">
        <p14:creationId xmlns:p14="http://schemas.microsoft.com/office/powerpoint/2010/main" val="253259011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Vertical Text Placeholder 2"/>
          <p:cNvSpPr>
            <a:spLocks noGrp="1"/>
          </p:cNvSpPr>
          <p:nvPr>
            <p:ph type="body" orient="vert" idx="1"/>
          </p:nvPr>
        </p:nvSpPr>
        <p:spPr/>
        <p:txBody>
          <a:bodyPr vert="eaVert" ancho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8E36636D-D922-432D-A958-524484B5923D}" type="datetimeFigureOut">
              <a:rPr lang="en-US" dirty="0"/>
              <a:pPr/>
              <a:t>8/22/2025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F28FB93-0A08-4E7D-8E63-9EFA29F1E093}" type="slidenum">
              <a:rPr lang="en-US" dirty="0"/>
              <a:pPr/>
              <a:t>‹N°›</a:t>
            </a:fld>
            <a:endParaRPr lang="en-US" dirty="0"/>
          </a:p>
        </p:txBody>
      </p:sp>
    </p:spTree>
    <p:extLst>
      <p:ext uri="{BB962C8B-B14F-4D97-AF65-F5344CB8AC3E}">
        <p14:creationId xmlns:p14="http://schemas.microsoft.com/office/powerpoint/2010/main" val="304576231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fr-FR"/>
              <a:t>Modifiez le style du titre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8E36636D-D922-432D-A958-524484B5923D}" type="datetimeFigureOut">
              <a:rPr lang="en-US" dirty="0"/>
              <a:pPr/>
              <a:t>8/22/2025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F28FB93-0A08-4E7D-8E63-9EFA29F1E093}" type="slidenum">
              <a:rPr lang="en-US" dirty="0"/>
              <a:pPr/>
              <a:t>‹N°›</a:t>
            </a:fld>
            <a:endParaRPr lang="en-US" dirty="0"/>
          </a:p>
        </p:txBody>
      </p:sp>
    </p:spTree>
    <p:extLst>
      <p:ext uri="{BB962C8B-B14F-4D97-AF65-F5344CB8AC3E}">
        <p14:creationId xmlns:p14="http://schemas.microsoft.com/office/powerpoint/2010/main" val="192789352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Slide 1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7145832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Slide 2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8984793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8E36636D-D922-432D-A958-524484B5923D}" type="datetimeFigureOut">
              <a:rPr lang="en-US" dirty="0"/>
              <a:pPr/>
              <a:t>8/22/2025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F28FB93-0A08-4E7D-8E63-9EFA29F1E093}" type="slidenum">
              <a:rPr lang="en-US" dirty="0"/>
              <a:pPr/>
              <a:t>‹N°›</a:t>
            </a:fld>
            <a:endParaRPr lang="en-US" dirty="0"/>
          </a:p>
        </p:txBody>
      </p:sp>
    </p:spTree>
    <p:extLst>
      <p:ext uri="{BB962C8B-B14F-4D97-AF65-F5344CB8AC3E}">
        <p14:creationId xmlns:p14="http://schemas.microsoft.com/office/powerpoint/2010/main" val="282285328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Slide 3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56142167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Slide 4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68896791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Slide 5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10404529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Slide 6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28333350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Slide 7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68654111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cSld name="1_Slide 1 master">
    <p:spTree>
      <p:nvGrpSpPr>
        <p:cNvPr id="1" name=""/>
        <p:cNvGrpSpPr/>
        <p:nvPr/>
      </p:nvGrpSpPr>
      <p:grpSpPr>
        <a:xfrm>
          <a:off x="0" y="0"/>
          <a:ext cx="0" cy="0"/>
          <a:chOff x="0" y="0"/>
          <a:chExt cx="0" cy="0"/>
        </a:xfrm>
      </p:grpSpPr>
      <p:sp>
        <p:nvSpPr>
          <p:cNvPr id="61" name="PlaceHolder 1"/>
          <p:cNvSpPr>
            <a:spLocks noGrp="1"/>
          </p:cNvSpPr>
          <p:nvPr>
            <p:ph type="title"/>
          </p:nvPr>
        </p:nvSpPr>
        <p:spPr>
          <a:xfrm>
            <a:off x="609480" y="273600"/>
            <a:ext cx="10972080" cy="1144440"/>
          </a:xfrm>
          <a:prstGeom prst="rect">
            <a:avLst/>
          </a:prstGeom>
          <a:noFill/>
          <a:ln w="0">
            <a:noFill/>
          </a:ln>
        </p:spPr>
        <p:txBody>
          <a:bodyPr lIns="0" tIns="0" rIns="0" bIns="0" anchor="ctr">
            <a:noAutofit/>
          </a:bodyPr>
          <a:lstStyle/>
          <a:p>
            <a:pPr indent="0" algn="ctr">
              <a:lnSpc>
                <a:spcPct val="100000"/>
              </a:lnSpc>
              <a:buNone/>
              <a:tabLst>
                <a:tab pos="0" algn="l"/>
              </a:tabLst>
            </a:pPr>
            <a:r>
              <a:rPr lang="fr-FR" sz="2290" b="0" u="none" strike="noStrike">
                <a:solidFill>
                  <a:schemeClr val="dk1"/>
                </a:solidFill>
                <a:effectLst/>
                <a:uFillTx/>
                <a:latin typeface="Calibri Light"/>
              </a:rPr>
              <a:t>Cliquez pour éditer le format du texte-titre</a:t>
            </a:r>
            <a:endParaRPr lang="fr-FR" sz="2290" b="0" u="none" strike="noStrike">
              <a:solidFill>
                <a:srgbClr val="FFFFFF"/>
              </a:solidFill>
              <a:effectLst/>
              <a:uFillTx/>
              <a:latin typeface="Arial"/>
            </a:endParaRPr>
          </a:p>
        </p:txBody>
      </p:sp>
      <p:sp>
        <p:nvSpPr>
          <p:cNvPr id="62" name="PlaceHolder 2"/>
          <p:cNvSpPr>
            <a:spLocks noGrp="1"/>
          </p:cNvSpPr>
          <p:nvPr>
            <p:ph type="body"/>
          </p:nvPr>
        </p:nvSpPr>
        <p:spPr>
          <a:xfrm>
            <a:off x="609480" y="1604520"/>
            <a:ext cx="10972080" cy="3976920"/>
          </a:xfrm>
          <a:prstGeom prst="rect">
            <a:avLst/>
          </a:prstGeom>
          <a:noFill/>
          <a:ln w="0">
            <a:noFill/>
          </a:ln>
        </p:spPr>
        <p:txBody>
          <a:bodyPr lIns="0" tIns="0" rIns="0" bIns="0" anchor="t">
            <a:normAutofit/>
          </a:bodyPr>
          <a:lstStyle/>
          <a:p>
            <a:pPr marL="432000" indent="-324000">
              <a:lnSpc>
                <a:spcPct val="100000"/>
              </a:lnSpc>
              <a:spcBef>
                <a:spcPts val="1179"/>
              </a:spcBef>
              <a:buClr>
                <a:srgbClr val="FFFFFF"/>
              </a:buClr>
              <a:buSzPct val="45000"/>
              <a:buFont typeface="Wingdings" charset="2"/>
              <a:buChar char=""/>
            </a:pPr>
            <a:r>
              <a:rPr lang="fr-FR" sz="2660" b="0" u="none" strike="noStrike">
                <a:solidFill>
                  <a:schemeClr val="dk1"/>
                </a:solidFill>
                <a:effectLst/>
                <a:uFillTx/>
                <a:latin typeface="Calibri"/>
              </a:rPr>
              <a:t>Cliquez pour éditer le format du plan de texte</a:t>
            </a:r>
            <a:endParaRPr lang="fr-FR" sz="2660" b="0" u="none" strike="noStrike">
              <a:solidFill>
                <a:srgbClr val="FFFFFF"/>
              </a:solidFill>
              <a:effectLst/>
              <a:uFillTx/>
              <a:latin typeface="Arial"/>
            </a:endParaRPr>
          </a:p>
          <a:p>
            <a:pPr marL="864000" lvl="1" indent="-324000">
              <a:lnSpc>
                <a:spcPct val="100000"/>
              </a:lnSpc>
              <a:spcBef>
                <a:spcPts val="941"/>
              </a:spcBef>
              <a:buClr>
                <a:srgbClr val="FFFFFF"/>
              </a:buClr>
              <a:buSzPct val="75000"/>
              <a:buFont typeface="Symbol" charset="2"/>
              <a:buChar char=""/>
            </a:pPr>
            <a:r>
              <a:rPr lang="fr-FR" sz="2000" b="0" u="none" strike="noStrike">
                <a:solidFill>
                  <a:schemeClr val="dk1"/>
                </a:solidFill>
                <a:effectLst/>
                <a:uFillTx/>
                <a:latin typeface="Calibri"/>
              </a:rPr>
              <a:t>Second niveau de plan</a:t>
            </a:r>
            <a:endParaRPr lang="fr-FR" sz="2000" b="0" u="none" strike="noStrike">
              <a:solidFill>
                <a:srgbClr val="FFFFFF"/>
              </a:solidFill>
              <a:effectLst/>
              <a:uFillTx/>
              <a:latin typeface="Arial"/>
            </a:endParaRPr>
          </a:p>
          <a:p>
            <a:pPr marL="1296000" lvl="2" indent="-288000">
              <a:lnSpc>
                <a:spcPct val="100000"/>
              </a:lnSpc>
              <a:spcBef>
                <a:spcPts val="706"/>
              </a:spcBef>
              <a:buClr>
                <a:srgbClr val="FFFFFF"/>
              </a:buClr>
              <a:buSzPct val="45000"/>
              <a:buFont typeface="Wingdings" charset="2"/>
              <a:buChar char=""/>
            </a:pPr>
            <a:r>
              <a:rPr lang="fr-FR" sz="1670" b="0" u="none" strike="noStrike">
                <a:solidFill>
                  <a:schemeClr val="dk1"/>
                </a:solidFill>
                <a:effectLst/>
                <a:uFillTx/>
                <a:latin typeface="Calibri"/>
              </a:rPr>
              <a:t>Troisième niveau de plan</a:t>
            </a:r>
            <a:endParaRPr lang="fr-FR" sz="1670" b="0" u="none" strike="noStrike">
              <a:solidFill>
                <a:srgbClr val="FFFFFF"/>
              </a:solidFill>
              <a:effectLst/>
              <a:uFillTx/>
              <a:latin typeface="Arial"/>
            </a:endParaRPr>
          </a:p>
          <a:p>
            <a:pPr marL="1728000" lvl="3" indent="-216000">
              <a:lnSpc>
                <a:spcPct val="100000"/>
              </a:lnSpc>
              <a:spcBef>
                <a:spcPts val="471"/>
              </a:spcBef>
              <a:buClr>
                <a:srgbClr val="FFFFFF"/>
              </a:buClr>
              <a:buSzPct val="75000"/>
              <a:buFont typeface="Symbol" charset="2"/>
              <a:buChar char=""/>
            </a:pPr>
            <a:r>
              <a:rPr lang="fr-FR" sz="1670" b="0" u="none" strike="noStrike">
                <a:solidFill>
                  <a:schemeClr val="dk1"/>
                </a:solidFill>
                <a:effectLst/>
                <a:uFillTx/>
                <a:latin typeface="Calibri"/>
              </a:rPr>
              <a:t>Quatrième niveau de plan</a:t>
            </a:r>
            <a:endParaRPr lang="fr-FR" sz="1670" b="0" u="none" strike="noStrike">
              <a:solidFill>
                <a:srgbClr val="FFFFFF"/>
              </a:solidFill>
              <a:effectLst/>
              <a:uFillTx/>
              <a:latin typeface="Arial"/>
            </a:endParaRPr>
          </a:p>
          <a:p>
            <a:pPr marL="2160000" lvl="4" indent="-216000">
              <a:lnSpc>
                <a:spcPct val="100000"/>
              </a:lnSpc>
              <a:spcBef>
                <a:spcPts val="235"/>
              </a:spcBef>
              <a:buClr>
                <a:srgbClr val="FFFFFF"/>
              </a:buClr>
              <a:buSzPct val="45000"/>
              <a:buFont typeface="Wingdings" charset="2"/>
              <a:buChar char=""/>
            </a:pPr>
            <a:r>
              <a:rPr lang="fr-FR" sz="1670" b="0" u="none" strike="noStrike">
                <a:solidFill>
                  <a:schemeClr val="dk1"/>
                </a:solidFill>
                <a:effectLst/>
                <a:uFillTx/>
                <a:latin typeface="Calibri"/>
              </a:rPr>
              <a:t>Cinquième niveau de plan</a:t>
            </a:r>
            <a:endParaRPr lang="fr-FR" sz="1670" b="0" u="none" strike="noStrike">
              <a:solidFill>
                <a:srgbClr val="FFFFFF"/>
              </a:solidFill>
              <a:effectLst/>
              <a:uFillTx/>
              <a:latin typeface="Arial"/>
            </a:endParaRPr>
          </a:p>
          <a:p>
            <a:pPr marL="2592000" lvl="5" indent="-216000">
              <a:lnSpc>
                <a:spcPct val="100000"/>
              </a:lnSpc>
              <a:spcBef>
                <a:spcPts val="235"/>
              </a:spcBef>
              <a:buClr>
                <a:srgbClr val="FFFFFF"/>
              </a:buClr>
              <a:buSzPct val="45000"/>
              <a:buFont typeface="Wingdings" charset="2"/>
              <a:buChar char=""/>
            </a:pPr>
            <a:r>
              <a:rPr lang="fr-FR" sz="1670" b="0" u="none" strike="noStrike">
                <a:solidFill>
                  <a:schemeClr val="dk1"/>
                </a:solidFill>
                <a:effectLst/>
                <a:uFillTx/>
                <a:latin typeface="Calibri"/>
              </a:rPr>
              <a:t>Sixième niveau de plan</a:t>
            </a:r>
            <a:endParaRPr lang="fr-FR" sz="1670" b="0" u="none" strike="noStrike">
              <a:solidFill>
                <a:srgbClr val="FFFFFF"/>
              </a:solidFill>
              <a:effectLst/>
              <a:uFillTx/>
              <a:latin typeface="Arial"/>
            </a:endParaRPr>
          </a:p>
          <a:p>
            <a:pPr marL="3024000" lvl="6" indent="-216000">
              <a:lnSpc>
                <a:spcPct val="100000"/>
              </a:lnSpc>
              <a:spcBef>
                <a:spcPts val="235"/>
              </a:spcBef>
              <a:buClr>
                <a:srgbClr val="FFFFFF"/>
              </a:buClr>
              <a:buSzPct val="45000"/>
              <a:buFont typeface="Wingdings" charset="2"/>
              <a:buChar char=""/>
            </a:pPr>
            <a:r>
              <a:rPr lang="fr-FR" sz="1670" b="0" u="none" strike="noStrike">
                <a:solidFill>
                  <a:schemeClr val="dk1"/>
                </a:solidFill>
                <a:effectLst/>
                <a:uFillTx/>
                <a:latin typeface="Calibri"/>
              </a:rPr>
              <a:t>Septième niveau de plan</a:t>
            </a:r>
            <a:endParaRPr lang="fr-FR" sz="1670" b="0" u="none" strike="noStrike">
              <a:solidFill>
                <a:srgbClr val="FFFFFF"/>
              </a:solidFill>
              <a:effectLst/>
              <a:uFillTx/>
              <a:latin typeface="Arial"/>
            </a:endParaRPr>
          </a:p>
        </p:txBody>
      </p:sp>
    </p:spTree>
    <p:extLst>
      <p:ext uri="{BB962C8B-B14F-4D97-AF65-F5344CB8AC3E}">
        <p14:creationId xmlns:p14="http://schemas.microsoft.com/office/powerpoint/2010/main" val="42903412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fr-FR"/>
              <a:t>Modifiez le style du titre</a:t>
            </a:r>
            <a:endParaRPr lang="en-US" dirty="0"/>
          </a:p>
        </p:txBody>
      </p:sp>
      <p:sp>
        <p:nvSpPr>
          <p:cNvPr id="3" name="Text Placeholder 2"/>
          <p:cNvSpPr>
            <a:spLocks noGrp="1"/>
          </p:cNvSpPr>
          <p:nvPr>
            <p:ph type="body" idx="1"/>
          </p:nvPr>
        </p:nvSpPr>
        <p:spPr>
          <a:xfrm>
            <a:off x="1295401" y="3589879"/>
            <a:ext cx="9590550" cy="150705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8E36636D-D922-432D-A958-524484B5923D}" type="datetimeFigureOut">
              <a:rPr lang="en-US" dirty="0"/>
              <a:pPr/>
              <a:t>8/22/2025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F28FB93-0A08-4E7D-8E63-9EFA29F1E093}" type="slidenum">
              <a:rPr lang="en-US" dirty="0"/>
              <a:pPr/>
              <a:t>‹N°›</a:t>
            </a:fld>
            <a:endParaRPr lang="en-US" dirty="0"/>
          </a:p>
        </p:txBody>
      </p:sp>
    </p:spTree>
    <p:extLst>
      <p:ext uri="{BB962C8B-B14F-4D97-AF65-F5344CB8AC3E}">
        <p14:creationId xmlns:p14="http://schemas.microsoft.com/office/powerpoint/2010/main" val="32417941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sz="half" idx="1"/>
          </p:nvPr>
        </p:nvSpPr>
        <p:spPr>
          <a:xfrm>
            <a:off x="913795" y="1732449"/>
            <a:ext cx="5060497" cy="4058750"/>
          </a:xfrm>
        </p:spPr>
        <p:txBody>
          <a:bodyPr anchor="t">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Content Placeholder 3"/>
          <p:cNvSpPr>
            <a:spLocks noGrp="1"/>
          </p:cNvSpPr>
          <p:nvPr>
            <p:ph sz="half" idx="2"/>
          </p:nvPr>
        </p:nvSpPr>
        <p:spPr>
          <a:xfrm>
            <a:off x="6202892" y="1732449"/>
            <a:ext cx="5064665" cy="4058751"/>
          </a:xfrm>
        </p:spPr>
        <p:txBody>
          <a:bodyPr anchor="t">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Date Placeholder 4"/>
          <p:cNvSpPr>
            <a:spLocks noGrp="1"/>
          </p:cNvSpPr>
          <p:nvPr>
            <p:ph type="dt" sz="half" idx="10"/>
          </p:nvPr>
        </p:nvSpPr>
        <p:spPr/>
        <p:txBody>
          <a:bodyPr/>
          <a:lstStyle/>
          <a:p>
            <a:fld id="{8E36636D-D922-432D-A958-524484B5923D}" type="datetimeFigureOut">
              <a:rPr lang="en-US" dirty="0"/>
              <a:pPr/>
              <a:t>8/22/2025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F28FB93-0A08-4E7D-8E63-9EFA29F1E093}" type="slidenum">
              <a:rPr lang="en-US" dirty="0"/>
              <a:pPr/>
              <a:t>‹N°›</a:t>
            </a:fld>
            <a:endParaRPr lang="en-US" dirty="0"/>
          </a:p>
        </p:txBody>
      </p:sp>
    </p:spTree>
    <p:extLst>
      <p:ext uri="{BB962C8B-B14F-4D97-AF65-F5344CB8AC3E}">
        <p14:creationId xmlns:p14="http://schemas.microsoft.com/office/powerpoint/2010/main" val="1502717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pic>
        <p:nvPicPr>
          <p:cNvPr id="20" name="Picture 19"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89072" cy="4148769"/>
          </a:xfrm>
          <a:prstGeom prst="rect">
            <a:avLst/>
          </a:prstGeom>
        </p:spPr>
      </p:pic>
      <p:pic>
        <p:nvPicPr>
          <p:cNvPr id="21" name="Picture 20"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8485" y="1734506"/>
            <a:ext cx="5089072" cy="4148769"/>
          </a:xfrm>
          <a:prstGeom prst="rect">
            <a:avLst/>
          </a:prstGeom>
        </p:spPr>
      </p:pic>
      <p:sp>
        <p:nvSpPr>
          <p:cNvPr id="2" name="Title 1"/>
          <p:cNvSpPr>
            <a:spLocks noGrp="1"/>
          </p:cNvSpPr>
          <p:nvPr>
            <p:ph type="title"/>
          </p:nvPr>
        </p:nvSpPr>
        <p:spPr/>
        <p:txBody>
          <a:bodyPr/>
          <a:lstStyle>
            <a:lvl1pPr>
              <a:defRPr/>
            </a:lvl1pPr>
          </a:lstStyle>
          <a:p>
            <a:r>
              <a:rPr lang="fr-FR"/>
              <a:t>Modifiez le style du titre</a:t>
            </a:r>
            <a:endParaRPr lang="en-US" dirty="0"/>
          </a:p>
        </p:txBody>
      </p:sp>
      <p:sp>
        <p:nvSpPr>
          <p:cNvPr id="3" name="Text Placeholder 2"/>
          <p:cNvSpPr>
            <a:spLocks noGrp="1"/>
          </p:cNvSpPr>
          <p:nvPr>
            <p:ph type="body" idx="1"/>
          </p:nvPr>
        </p:nvSpPr>
        <p:spPr>
          <a:xfrm>
            <a:off x="1005872" y="1835254"/>
            <a:ext cx="4876344" cy="54488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Content Placeholder 3"/>
          <p:cNvSpPr>
            <a:spLocks noGrp="1"/>
          </p:cNvSpPr>
          <p:nvPr>
            <p:ph sz="half" idx="2"/>
          </p:nvPr>
        </p:nvSpPr>
        <p:spPr>
          <a:xfrm>
            <a:off x="1005872" y="2380137"/>
            <a:ext cx="4876344" cy="3411063"/>
          </a:xfrm>
        </p:spPr>
        <p:txBody>
          <a:bodyPr anchor="t">
            <a:normAutofit/>
          </a:bodyPr>
          <a:lstStyle>
            <a:lvl1pPr>
              <a:defRPr sz="1800"/>
            </a:lvl1pPr>
            <a:lvl2pPr>
              <a:defRPr sz="1600"/>
            </a:lvl2pPr>
            <a:lvl3pPr>
              <a:defRPr sz="1400"/>
            </a:lvl3pPr>
            <a:lvl4pPr>
              <a:defRPr sz="1200"/>
            </a:lvl4pPr>
            <a:lvl5pPr>
              <a:defRPr sz="120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Text Placeholder 4"/>
          <p:cNvSpPr>
            <a:spLocks noGrp="1"/>
          </p:cNvSpPr>
          <p:nvPr>
            <p:ph type="body" sz="quarter" idx="3"/>
          </p:nvPr>
        </p:nvSpPr>
        <p:spPr>
          <a:xfrm>
            <a:off x="6294967" y="1835254"/>
            <a:ext cx="4895330" cy="544883"/>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Content Placeholder 5"/>
          <p:cNvSpPr>
            <a:spLocks noGrp="1"/>
          </p:cNvSpPr>
          <p:nvPr>
            <p:ph sz="quarter" idx="4"/>
          </p:nvPr>
        </p:nvSpPr>
        <p:spPr>
          <a:xfrm>
            <a:off x="6294967" y="2380137"/>
            <a:ext cx="4895330" cy="3411063"/>
          </a:xfrm>
        </p:spPr>
        <p:txBody>
          <a:bodyPr anchor="t">
            <a:normAutofit/>
          </a:bodyPr>
          <a:lstStyle>
            <a:lvl1pPr>
              <a:defRPr sz="1800"/>
            </a:lvl1pPr>
            <a:lvl2pPr>
              <a:defRPr sz="1600"/>
            </a:lvl2pPr>
            <a:lvl3pPr>
              <a:defRPr sz="1400"/>
            </a:lvl3pPr>
            <a:lvl4pPr>
              <a:defRPr sz="1200"/>
            </a:lvl4pPr>
            <a:lvl5pPr>
              <a:defRPr sz="120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Date Placeholder 6"/>
          <p:cNvSpPr>
            <a:spLocks noGrp="1"/>
          </p:cNvSpPr>
          <p:nvPr>
            <p:ph type="dt" sz="half" idx="10"/>
          </p:nvPr>
        </p:nvSpPr>
        <p:spPr/>
        <p:txBody>
          <a:bodyPr/>
          <a:lstStyle/>
          <a:p>
            <a:fld id="{8E36636D-D922-432D-A958-524484B5923D}" type="datetimeFigureOut">
              <a:rPr lang="en-US" dirty="0"/>
              <a:pPr/>
              <a:t>8/22/2025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F28FB93-0A08-4E7D-8E63-9EFA29F1E093}" type="slidenum">
              <a:rPr lang="en-US" dirty="0"/>
              <a:pPr/>
              <a:t>‹N°›</a:t>
            </a:fld>
            <a:endParaRPr lang="en-US" dirty="0"/>
          </a:p>
        </p:txBody>
      </p:sp>
    </p:spTree>
    <p:extLst>
      <p:ext uri="{BB962C8B-B14F-4D97-AF65-F5344CB8AC3E}">
        <p14:creationId xmlns:p14="http://schemas.microsoft.com/office/powerpoint/2010/main" val="20632565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Date Placeholder 2"/>
          <p:cNvSpPr>
            <a:spLocks noGrp="1"/>
          </p:cNvSpPr>
          <p:nvPr>
            <p:ph type="dt" sz="half" idx="10"/>
          </p:nvPr>
        </p:nvSpPr>
        <p:spPr/>
        <p:txBody>
          <a:bodyPr/>
          <a:lstStyle/>
          <a:p>
            <a:fld id="{8E36636D-D922-432D-A958-524484B5923D}" type="datetimeFigureOut">
              <a:rPr lang="en-US" dirty="0"/>
              <a:pPr/>
              <a:t>8/22/2025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F28FB93-0A08-4E7D-8E63-9EFA29F1E093}" type="slidenum">
              <a:rPr lang="en-US" dirty="0"/>
              <a:pPr/>
              <a:t>‹N°›</a:t>
            </a:fld>
            <a:endParaRPr lang="en-US" dirty="0"/>
          </a:p>
        </p:txBody>
      </p:sp>
    </p:spTree>
    <p:extLst>
      <p:ext uri="{BB962C8B-B14F-4D97-AF65-F5344CB8AC3E}">
        <p14:creationId xmlns:p14="http://schemas.microsoft.com/office/powerpoint/2010/main" val="23355176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E36636D-D922-432D-A958-524484B5923D}" type="datetimeFigureOut">
              <a:rPr lang="en-US" dirty="0"/>
              <a:pPr/>
              <a:t>8/22/2025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F28FB93-0A08-4E7D-8E63-9EFA29F1E093}" type="slidenum">
              <a:rPr lang="en-US" dirty="0"/>
              <a:pPr/>
              <a:t>‹N°›</a:t>
            </a:fld>
            <a:endParaRPr lang="en-US" dirty="0"/>
          </a:p>
        </p:txBody>
      </p:sp>
    </p:spTree>
    <p:extLst>
      <p:ext uri="{BB962C8B-B14F-4D97-AF65-F5344CB8AC3E}">
        <p14:creationId xmlns:p14="http://schemas.microsoft.com/office/powerpoint/2010/main" val="38132871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400" b="0"/>
            </a:lvl1pPr>
          </a:lstStyle>
          <a:p>
            <a:r>
              <a:rPr lang="fr-FR"/>
              <a:t>Modifiez le style du titre</a:t>
            </a:r>
            <a:endParaRPr lang="en-US" dirty="0"/>
          </a:p>
        </p:txBody>
      </p:sp>
      <p:sp>
        <p:nvSpPr>
          <p:cNvPr id="3" name="Content Placeholder 2"/>
          <p:cNvSpPr>
            <a:spLocks noGrp="1"/>
          </p:cNvSpPr>
          <p:nvPr>
            <p:ph idx="1"/>
          </p:nvPr>
        </p:nvSpPr>
        <p:spPr>
          <a:xfrm>
            <a:off x="4855633" y="609600"/>
            <a:ext cx="6411924" cy="5181600"/>
          </a:xfrm>
        </p:spPr>
        <p:txBody>
          <a:bodyPr>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Text Placeholder 3"/>
          <p:cNvSpPr>
            <a:spLocks noGrp="1"/>
          </p:cNvSpPr>
          <p:nvPr>
            <p:ph type="body" sz="half" idx="2"/>
          </p:nvPr>
        </p:nvSpPr>
        <p:spPr>
          <a:xfrm>
            <a:off x="913795" y="2431518"/>
            <a:ext cx="3706889" cy="3359681"/>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8E36636D-D922-432D-A958-524484B5923D}" type="datetimeFigureOut">
              <a:rPr lang="en-US" dirty="0"/>
              <a:pPr/>
              <a:t>8/22/2025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F28FB93-0A08-4E7D-8E63-9EFA29F1E093}" type="slidenum">
              <a:rPr lang="en-US" dirty="0"/>
              <a:pPr/>
              <a:t>‹N°›</a:t>
            </a:fld>
            <a:endParaRPr lang="en-US" dirty="0"/>
          </a:p>
        </p:txBody>
      </p:sp>
    </p:spTree>
    <p:extLst>
      <p:ext uri="{BB962C8B-B14F-4D97-AF65-F5344CB8AC3E}">
        <p14:creationId xmlns:p14="http://schemas.microsoft.com/office/powerpoint/2010/main" val="12727816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pic>
        <p:nvPicPr>
          <p:cNvPr id="22" name="Picture 21" descr="Slate-V2-H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609923"/>
            <a:ext cx="5934949" cy="1829338"/>
          </a:xfrm>
        </p:spPr>
        <p:txBody>
          <a:bodyPr anchor="b">
            <a:noAutofit/>
          </a:bodyPr>
          <a:lstStyle>
            <a:lvl1pPr algn="ctr">
              <a:defRPr sz="3200" b="0"/>
            </a:lvl1pPr>
          </a:lstStyle>
          <a:p>
            <a:r>
              <a:rPr lang="fr-FR"/>
              <a:t>Modifiez le style du titre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4" name="Text Placeholder 3"/>
          <p:cNvSpPr>
            <a:spLocks noGrp="1"/>
          </p:cNvSpPr>
          <p:nvPr>
            <p:ph type="body" sz="half" idx="2"/>
          </p:nvPr>
        </p:nvSpPr>
        <p:spPr>
          <a:xfrm>
            <a:off x="913795" y="2439261"/>
            <a:ext cx="5934949" cy="337613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8E36636D-D922-432D-A958-524484B5923D}" type="datetimeFigureOut">
              <a:rPr lang="en-US" dirty="0"/>
              <a:pPr/>
              <a:t>8/22/2025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F28FB93-0A08-4E7D-8E63-9EFA29F1E093}" type="slidenum">
              <a:rPr lang="en-US" dirty="0"/>
              <a:pPr/>
              <a:t>‹N°›</a:t>
            </a:fld>
            <a:endParaRPr lang="en-US" dirty="0"/>
          </a:p>
        </p:txBody>
      </p:sp>
    </p:spTree>
    <p:extLst>
      <p:ext uri="{BB962C8B-B14F-4D97-AF65-F5344CB8AC3E}">
        <p14:creationId xmlns:p14="http://schemas.microsoft.com/office/powerpoint/2010/main" val="32980384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27">
            <a:lum/>
          </a:blip>
          <a:srcRect/>
          <a:stretch>
            <a:fillRect l="-2000" r="-2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fr-FR"/>
              <a:t>Modifiez le style du titre</a:t>
            </a:r>
            <a:endParaRPr lang="en-US" dirty="0"/>
          </a:p>
        </p:txBody>
      </p:sp>
      <p:sp>
        <p:nvSpPr>
          <p:cNvPr id="3" name="Text Placeholder 2"/>
          <p:cNvSpPr>
            <a:spLocks noGrp="1"/>
          </p:cNvSpPr>
          <p:nvPr>
            <p:ph type="body" idx="1"/>
          </p:nvPr>
        </p:nvSpPr>
        <p:spPr>
          <a:xfrm>
            <a:off x="913795" y="1732449"/>
            <a:ext cx="10353762"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8E36636D-D922-432D-A958-524484B5923D}" type="datetimeFigureOut">
              <a:rPr lang="en-US" dirty="0"/>
              <a:pPr/>
              <a:t>8/22/2025</a:t>
            </a:fld>
            <a:endParaRPr lang="en-US" dirty="0"/>
          </a:p>
        </p:txBody>
      </p:sp>
      <p:sp>
        <p:nvSpPr>
          <p:cNvPr id="5" name="Footer Placeholder 4"/>
          <p:cNvSpPr>
            <a:spLocks noGrp="1"/>
          </p:cNvSpPr>
          <p:nvPr>
            <p:ph type="ftr" sz="quarter" idx="3"/>
          </p:nvPr>
        </p:nvSpPr>
        <p:spPr>
          <a:xfrm>
            <a:off x="913795" y="5883275"/>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DF28FB93-0A08-4E7D-8E63-9EFA29F1E093}" type="slidenum">
              <a:rPr lang="en-US" dirty="0"/>
              <a:pPr/>
              <a:t>‹N°›</a:t>
            </a:fld>
            <a:endParaRPr lang="en-US" dirty="0"/>
          </a:p>
        </p:txBody>
      </p:sp>
    </p:spTree>
    <p:extLst>
      <p:ext uri="{BB962C8B-B14F-4D97-AF65-F5344CB8AC3E}">
        <p14:creationId xmlns:p14="http://schemas.microsoft.com/office/powerpoint/2010/main" val="1687776143"/>
      </p:ext>
    </p:extLst>
  </p:cSld>
  <p:clrMap bg1="dk1" tx1="lt1" bg2="dk2" tx2="lt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 id="2147483691" r:id="rId14"/>
    <p:sldLayoutId id="2147483692" r:id="rId15"/>
    <p:sldLayoutId id="2147483693" r:id="rId16"/>
    <p:sldLayoutId id="2147483694" r:id="rId17"/>
    <p:sldLayoutId id="2147483695" r:id="rId18"/>
    <p:sldLayoutId id="2147483696" r:id="rId19"/>
    <p:sldLayoutId id="2147483697" r:id="rId20"/>
    <p:sldLayoutId id="2147483698" r:id="rId21"/>
    <p:sldLayoutId id="2147483699" r:id="rId22"/>
    <p:sldLayoutId id="2147483700" r:id="rId23"/>
    <p:sldLayoutId id="2147483701" r:id="rId24"/>
    <p:sldLayoutId id="2147483702" r:id="rId25"/>
  </p:sldLayoutIdLst>
  <p:txStyles>
    <p:title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0.xml"/><Relationship Id="rId1" Type="http://schemas.openxmlformats.org/officeDocument/2006/relationships/slideLayout" Target="../slideLayouts/slideLayout25.xml"/></Relationships>
</file>

<file path=ppt/slides/_rels/slide1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1.xml"/><Relationship Id="rId1" Type="http://schemas.openxmlformats.org/officeDocument/2006/relationships/slideLayout" Target="../slideLayouts/slideLayout25.xml"/></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25.xml"/></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3.xml"/><Relationship Id="rId1" Type="http://schemas.openxmlformats.org/officeDocument/2006/relationships/slideLayout" Target="../slideLayouts/slideLayout22.xml"/><Relationship Id="rId6" Type="http://schemas.openxmlformats.org/officeDocument/2006/relationships/image" Target="../media/image32.png"/><Relationship Id="rId5" Type="http://schemas.openxmlformats.org/officeDocument/2006/relationships/image" Target="../media/image35.png"/><Relationship Id="rId4" Type="http://schemas.openxmlformats.org/officeDocument/2006/relationships/image" Target="../media/image34.png"/></Relationships>
</file>

<file path=ppt/slides/_rels/slide1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4.xml"/><Relationship Id="rId1" Type="http://schemas.openxmlformats.org/officeDocument/2006/relationships/slideLayout" Target="../slideLayouts/slideLayout18.xml"/><Relationship Id="rId4" Type="http://schemas.openxmlformats.org/officeDocument/2006/relationships/image" Target="../media/image37.png"/></Relationships>
</file>

<file path=ppt/slides/_rels/slide1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5.xml"/><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6.xml"/><Relationship Id="rId1" Type="http://schemas.openxmlformats.org/officeDocument/2006/relationships/slideLayout" Target="../slideLayouts/slideLayout20.xml"/><Relationship Id="rId5" Type="http://schemas.openxmlformats.org/officeDocument/2006/relationships/image" Target="../media/image40.png"/><Relationship Id="rId4" Type="http://schemas.openxmlformats.org/officeDocument/2006/relationships/image" Target="../media/image39.png"/></Relationships>
</file>

<file path=ppt/slides/_rels/slide1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7.xml"/><Relationship Id="rId1" Type="http://schemas.openxmlformats.org/officeDocument/2006/relationships/slideLayout" Target="../slideLayouts/slideLayout21.xml"/></Relationships>
</file>

<file path=ppt/slides/_rels/slide1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8.xml"/><Relationship Id="rId1" Type="http://schemas.openxmlformats.org/officeDocument/2006/relationships/slideLayout" Target="../slideLayouts/slideLayout22.xml"/><Relationship Id="rId5" Type="http://schemas.openxmlformats.org/officeDocument/2006/relationships/image" Target="../media/image44.png"/><Relationship Id="rId4" Type="http://schemas.openxmlformats.org/officeDocument/2006/relationships/image" Target="../media/image4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1.xml"/><Relationship Id="rId5" Type="http://schemas.openxmlformats.org/officeDocument/2006/relationships/image" Target="../media/image12.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23.xml"/><Relationship Id="rId6" Type="http://schemas.openxmlformats.org/officeDocument/2006/relationships/image" Target="../media/image12.png"/><Relationship Id="rId5" Type="http://schemas.openxmlformats.org/officeDocument/2006/relationships/image" Target="../media/image19.png"/><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12.png"/><Relationship Id="rId3" Type="http://schemas.openxmlformats.org/officeDocument/2006/relationships/image" Target="../media/image20.png"/><Relationship Id="rId7" Type="http://schemas.openxmlformats.org/officeDocument/2006/relationships/image" Target="../media/image24.png"/><Relationship Id="rId12" Type="http://schemas.openxmlformats.org/officeDocument/2006/relationships/image" Target="../media/image29.png"/><Relationship Id="rId2" Type="http://schemas.openxmlformats.org/officeDocument/2006/relationships/notesSlide" Target="../notesSlides/notesSlide8.xml"/><Relationship Id="rId1" Type="http://schemas.openxmlformats.org/officeDocument/2006/relationships/slideLayout" Target="../slideLayouts/slideLayout24.xml"/><Relationship Id="rId6" Type="http://schemas.openxmlformats.org/officeDocument/2006/relationships/image" Target="../media/image23.png"/><Relationship Id="rId11" Type="http://schemas.openxmlformats.org/officeDocument/2006/relationships/image" Target="../media/image28.png"/><Relationship Id="rId5" Type="http://schemas.openxmlformats.org/officeDocument/2006/relationships/image" Target="../media/image22.pn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png"/></Relationships>
</file>

<file path=ppt/slides/_rels/slide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9.xml"/><Relationship Id="rId1" Type="http://schemas.openxmlformats.org/officeDocument/2006/relationships/slideLayout" Target="../slideLayouts/slideLayout2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7391400" y="0"/>
            <a:ext cx="4800600" cy="6858000"/>
          </a:xfrm>
          <a:prstGeom prst="rect">
            <a:avLst/>
          </a:prstGeom>
        </p:spPr>
      </p:pic>
      <p:sp>
        <p:nvSpPr>
          <p:cNvPr id="3" name="Text 0"/>
          <p:cNvSpPr/>
          <p:nvPr/>
        </p:nvSpPr>
        <p:spPr>
          <a:xfrm>
            <a:off x="661492" y="2394149"/>
            <a:ext cx="6297018" cy="1181298"/>
          </a:xfrm>
          <a:prstGeom prst="rect">
            <a:avLst/>
          </a:prstGeom>
          <a:noFill/>
          <a:ln/>
        </p:spPr>
        <p:txBody>
          <a:bodyPr wrap="square" lIns="0" tIns="0" rIns="0" bIns="0" rtlCol="0" anchor="t"/>
          <a:lstStyle/>
          <a:p>
            <a:pPr>
              <a:lnSpc>
                <a:spcPts val="4625"/>
              </a:lnSpc>
            </a:pPr>
            <a:r>
              <a:rPr lang="en-US" sz="3708" b="1" dirty="0">
                <a:solidFill>
                  <a:srgbClr val="E1E5CD"/>
                </a:solidFill>
                <a:latin typeface="Outfit Bold" pitchFamily="34" charset="0"/>
                <a:ea typeface="Outfit Bold" pitchFamily="34" charset="-122"/>
                <a:cs typeface="Outfit Bold" pitchFamily="34" charset="-120"/>
              </a:rPr>
              <a:t>La Robotique Intelligente : Défis et Opportunités</a:t>
            </a:r>
            <a:endParaRPr lang="en-US" sz="3708" dirty="0">
              <a:solidFill>
                <a:srgbClr val="E1E5CD"/>
              </a:solidFill>
            </a:endParaRPr>
          </a:p>
        </p:txBody>
      </p:sp>
      <p:sp>
        <p:nvSpPr>
          <p:cNvPr id="4" name="Text 1"/>
          <p:cNvSpPr/>
          <p:nvPr/>
        </p:nvSpPr>
        <p:spPr>
          <a:xfrm>
            <a:off x="661492" y="3858915"/>
            <a:ext cx="6297018" cy="604838"/>
          </a:xfrm>
          <a:prstGeom prst="rect">
            <a:avLst/>
          </a:prstGeom>
          <a:noFill/>
          <a:ln/>
        </p:spPr>
        <p:txBody>
          <a:bodyPr wrap="square" lIns="0" tIns="0" rIns="0" bIns="0" rtlCol="0" anchor="t"/>
          <a:lstStyle/>
          <a:p>
            <a:r>
              <a:rPr lang="fr-FR" sz="1333" i="1" dirty="0">
                <a:solidFill>
                  <a:srgbClr val="E1E5CD"/>
                </a:solidFill>
              </a:rPr>
              <a:t>Comment les avancées en robotique, soutenues par l'informatique, transforment-elles notre rapport au travail, à la société et à l'éthique ?</a:t>
            </a:r>
            <a:endParaRPr lang="fr-FR" sz="1333" dirty="0">
              <a:solidFill>
                <a:srgbClr val="E1E5CD"/>
              </a:solidFill>
            </a:endParaRPr>
          </a:p>
        </p:txBody>
      </p:sp>
      <p:sp>
        <p:nvSpPr>
          <p:cNvPr id="5" name="Text 1">
            <a:extLst>
              <a:ext uri="{FF2B5EF4-FFF2-40B4-BE49-F238E27FC236}">
                <a16:creationId xmlns:a16="http://schemas.microsoft.com/office/drawing/2014/main" id="{FF5845EC-4B34-47A4-A2A8-03A544B663DC}"/>
              </a:ext>
            </a:extLst>
          </p:cNvPr>
          <p:cNvSpPr/>
          <p:nvPr/>
        </p:nvSpPr>
        <p:spPr>
          <a:xfrm>
            <a:off x="661492" y="5369859"/>
            <a:ext cx="6297018" cy="1102658"/>
          </a:xfrm>
          <a:prstGeom prst="rect">
            <a:avLst/>
          </a:prstGeom>
          <a:noFill/>
          <a:ln/>
        </p:spPr>
        <p:txBody>
          <a:bodyPr wrap="square" lIns="0" tIns="0" rIns="0" bIns="0" rtlCol="0" anchor="t"/>
          <a:lstStyle/>
          <a:p>
            <a:pPr>
              <a:lnSpc>
                <a:spcPct val="115000"/>
              </a:lnSpc>
            </a:pPr>
            <a:r>
              <a:rPr lang="fr-FR" sz="1050" b="1" dirty="0">
                <a:solidFill>
                  <a:srgbClr val="E1E5CD"/>
                </a:solidFill>
                <a:effectLst/>
                <a:latin typeface="Arial" panose="020B0604020202020204" pitchFamily="34" charset="0"/>
                <a:ea typeface="Arial" panose="020B0604020202020204" pitchFamily="34" charset="0"/>
              </a:rPr>
              <a:t>Réalisé par : </a:t>
            </a:r>
            <a:endParaRPr lang="en-GB" sz="1050" dirty="0">
              <a:solidFill>
                <a:srgbClr val="E1E5CD"/>
              </a:solidFill>
              <a:effectLst/>
              <a:latin typeface="Arial" panose="020B0604020202020204" pitchFamily="34" charset="0"/>
              <a:ea typeface="Arial" panose="020B0604020202020204" pitchFamily="34" charset="0"/>
            </a:endParaRPr>
          </a:p>
          <a:p>
            <a:pPr>
              <a:lnSpc>
                <a:spcPct val="115000"/>
              </a:lnSpc>
            </a:pPr>
            <a:r>
              <a:rPr lang="fr-FR" sz="1050" dirty="0">
                <a:solidFill>
                  <a:srgbClr val="E1E5CD"/>
                </a:solidFill>
                <a:effectLst/>
                <a:latin typeface="Arial" panose="020B0604020202020204" pitchFamily="34" charset="0"/>
                <a:ea typeface="Arial" panose="020B0604020202020204" pitchFamily="34" charset="0"/>
              </a:rPr>
              <a:t>Vasile CIOCOIU</a:t>
            </a:r>
            <a:endParaRPr lang="en-GB" sz="1050" dirty="0">
              <a:solidFill>
                <a:srgbClr val="E1E5CD"/>
              </a:solidFill>
              <a:effectLst/>
              <a:latin typeface="Arial" panose="020B0604020202020204" pitchFamily="34" charset="0"/>
              <a:ea typeface="Arial" panose="020B0604020202020204" pitchFamily="34" charset="0"/>
            </a:endParaRPr>
          </a:p>
          <a:p>
            <a:pPr>
              <a:lnSpc>
                <a:spcPct val="115000"/>
              </a:lnSpc>
            </a:pPr>
            <a:r>
              <a:rPr lang="fr-FR" sz="1050" dirty="0">
                <a:solidFill>
                  <a:srgbClr val="E1E5CD"/>
                </a:solidFill>
                <a:effectLst/>
                <a:latin typeface="Arial" panose="020B0604020202020204" pitchFamily="34" charset="0"/>
                <a:ea typeface="Arial" panose="020B0604020202020204" pitchFamily="34" charset="0"/>
              </a:rPr>
              <a:t>Salman MOUHAMAD BILAL</a:t>
            </a:r>
            <a:endParaRPr lang="en-GB" sz="1050" dirty="0">
              <a:solidFill>
                <a:srgbClr val="E1E5CD"/>
              </a:solidFill>
              <a:effectLst/>
              <a:latin typeface="Arial" panose="020B0604020202020204" pitchFamily="34" charset="0"/>
              <a:ea typeface="Arial" panose="020B0604020202020204" pitchFamily="34" charset="0"/>
            </a:endParaRPr>
          </a:p>
          <a:p>
            <a:pPr>
              <a:lnSpc>
                <a:spcPct val="115000"/>
              </a:lnSpc>
            </a:pPr>
            <a:r>
              <a:rPr lang="fr-FR" sz="1050" dirty="0">
                <a:solidFill>
                  <a:srgbClr val="E1E5CD"/>
                </a:solidFill>
                <a:effectLst/>
                <a:latin typeface="Arial" panose="020B0604020202020204" pitchFamily="34" charset="0"/>
                <a:ea typeface="Arial" panose="020B0604020202020204" pitchFamily="34" charset="0"/>
              </a:rPr>
              <a:t>Esther MEHAL</a:t>
            </a:r>
            <a:br>
              <a:rPr lang="fr-FR" sz="1050" dirty="0">
                <a:solidFill>
                  <a:srgbClr val="E1E5CD"/>
                </a:solidFill>
                <a:effectLst/>
                <a:latin typeface="Arial" panose="020B0604020202020204" pitchFamily="34" charset="0"/>
                <a:ea typeface="Arial" panose="020B0604020202020204" pitchFamily="34" charset="0"/>
              </a:rPr>
            </a:br>
            <a:endParaRPr lang="en-GB" sz="1050" dirty="0">
              <a:solidFill>
                <a:srgbClr val="E1E5CD"/>
              </a:solidFill>
              <a:effectLst/>
              <a:latin typeface="Arial" panose="020B0604020202020204" pitchFamily="34" charset="0"/>
              <a:ea typeface="Arial" panose="020B0604020202020204" pitchFamily="34" charset="0"/>
            </a:endParaRPr>
          </a:p>
          <a:p>
            <a:pPr>
              <a:lnSpc>
                <a:spcPct val="115000"/>
              </a:lnSpc>
            </a:pPr>
            <a:r>
              <a:rPr lang="fr-FR" sz="1050" b="1" dirty="0">
                <a:solidFill>
                  <a:srgbClr val="E1E5CD"/>
                </a:solidFill>
                <a:effectLst/>
                <a:latin typeface="Arial" panose="020B0604020202020204" pitchFamily="34" charset="0"/>
                <a:ea typeface="Arial" panose="020B0604020202020204" pitchFamily="34" charset="0"/>
              </a:rPr>
              <a:t>Encadré par :</a:t>
            </a:r>
            <a:r>
              <a:rPr lang="fr-FR" sz="1050" dirty="0">
                <a:solidFill>
                  <a:srgbClr val="E1E5CD"/>
                </a:solidFill>
                <a:effectLst/>
                <a:latin typeface="Arial" panose="020B0604020202020204" pitchFamily="34" charset="0"/>
                <a:ea typeface="Arial" panose="020B0604020202020204" pitchFamily="34" charset="0"/>
              </a:rPr>
              <a:t> Mohamed Amine EL AFRIT</a:t>
            </a:r>
            <a:endParaRPr lang="en-GB" sz="1050" dirty="0">
              <a:solidFill>
                <a:srgbClr val="E1E5CD"/>
              </a:solidFill>
              <a:effectLst/>
              <a:latin typeface="Arial" panose="020B0604020202020204" pitchFamily="34" charset="0"/>
              <a:ea typeface="Arial" panose="020B0604020202020204" pitchFamily="34" charset="0"/>
            </a:endParaRPr>
          </a:p>
          <a:p>
            <a:endParaRPr lang="fr-FR" sz="1333" dirty="0">
              <a:solidFill>
                <a:srgbClr val="E1E5CD"/>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 name="Text 0"/>
          <p:cNvSpPr/>
          <p:nvPr/>
        </p:nvSpPr>
        <p:spPr>
          <a:xfrm>
            <a:off x="480960" y="378000"/>
            <a:ext cx="1717560" cy="214200"/>
          </a:xfrm>
          <a:prstGeom prst="rect">
            <a:avLst/>
          </a:prstGeom>
          <a:noFill/>
          <a:ln w="0">
            <a:noFill/>
          </a:ln>
        </p:spPr>
        <p:style>
          <a:lnRef idx="0">
            <a:scrgbClr r="0" g="0" b="0"/>
          </a:lnRef>
          <a:fillRef idx="0">
            <a:scrgbClr r="0" g="0" b="0"/>
          </a:fillRef>
          <a:effectRef idx="0">
            <a:scrgbClr r="0" g="0" b="0"/>
          </a:effectRef>
          <a:fontRef idx="minor"/>
        </p:style>
        <p:txBody>
          <a:bodyPr wrap="none" lIns="0" tIns="0" rIns="0" bIns="0" anchor="t">
            <a:noAutofit/>
          </a:bodyPr>
          <a:lstStyle/>
          <a:p>
            <a:pPr>
              <a:lnSpc>
                <a:spcPts val="2001"/>
              </a:lnSpc>
              <a:tabLst>
                <a:tab pos="0" algn="l"/>
              </a:tabLst>
            </a:pPr>
            <a:endParaRPr lang="fr-FR" sz="1500" b="0" u="none" strike="noStrike">
              <a:solidFill>
                <a:srgbClr val="FFFFFF"/>
              </a:solidFill>
              <a:effectLst/>
              <a:uFillTx/>
              <a:latin typeface="Arial"/>
            </a:endParaRPr>
          </a:p>
        </p:txBody>
      </p:sp>
      <p:sp>
        <p:nvSpPr>
          <p:cNvPr id="116" name="Text 4"/>
          <p:cNvSpPr/>
          <p:nvPr/>
        </p:nvSpPr>
        <p:spPr>
          <a:xfrm>
            <a:off x="480960" y="730080"/>
            <a:ext cx="8701920" cy="591840"/>
          </a:xfrm>
          <a:prstGeom prst="rect">
            <a:avLst/>
          </a:prstGeom>
          <a:noFill/>
          <a:ln w="0">
            <a:noFill/>
          </a:ln>
        </p:spPr>
        <p:style>
          <a:lnRef idx="0">
            <a:scrgbClr r="0" g="0" b="0"/>
          </a:lnRef>
          <a:fillRef idx="0">
            <a:scrgbClr r="0" g="0" b="0"/>
          </a:fillRef>
          <a:effectRef idx="0">
            <a:scrgbClr r="0" g="0" b="0"/>
          </a:effectRef>
          <a:fontRef idx="minor"/>
        </p:style>
        <p:txBody>
          <a:bodyPr wrap="none" lIns="0" tIns="0" rIns="0" bIns="0" anchor="t">
            <a:noAutofit/>
          </a:bodyPr>
          <a:lstStyle/>
          <a:p>
            <a:pPr>
              <a:lnSpc>
                <a:spcPts val="5601"/>
              </a:lnSpc>
              <a:tabLst>
                <a:tab pos="0" algn="l"/>
              </a:tabLst>
            </a:pPr>
            <a:r>
              <a:rPr lang="en-US" sz="3600" b="1" u="none" strike="noStrike">
                <a:solidFill>
                  <a:srgbClr val="E1E5CD"/>
                </a:solidFill>
                <a:effectLst/>
                <a:uFillTx/>
                <a:latin typeface="Outfit Bold"/>
                <a:ea typeface="Outfit Bold"/>
              </a:rPr>
              <a:t>La Redéfinition des Rôles Professionnels</a:t>
            </a:r>
            <a:endParaRPr lang="fr-FR" sz="3600" b="0" u="none" strike="noStrike">
              <a:solidFill>
                <a:srgbClr val="FFFFFF"/>
              </a:solidFill>
              <a:effectLst/>
              <a:uFillTx/>
              <a:latin typeface="Arial"/>
            </a:endParaRPr>
          </a:p>
        </p:txBody>
      </p:sp>
      <p:sp>
        <p:nvSpPr>
          <p:cNvPr id="117" name="Text 5"/>
          <p:cNvSpPr/>
          <p:nvPr/>
        </p:nvSpPr>
        <p:spPr>
          <a:xfrm>
            <a:off x="480960" y="1666080"/>
            <a:ext cx="4656960" cy="257040"/>
          </a:xfrm>
          <a:prstGeom prst="rect">
            <a:avLst/>
          </a:prstGeom>
          <a:noFill/>
          <a:ln w="0">
            <a:noFill/>
          </a:ln>
        </p:spPr>
        <p:style>
          <a:lnRef idx="0">
            <a:scrgbClr r="0" g="0" b="0"/>
          </a:lnRef>
          <a:fillRef idx="0">
            <a:scrgbClr r="0" g="0" b="0"/>
          </a:fillRef>
          <a:effectRef idx="0">
            <a:scrgbClr r="0" g="0" b="0"/>
          </a:effectRef>
          <a:fontRef idx="minor"/>
        </p:style>
        <p:txBody>
          <a:bodyPr wrap="none" lIns="0" tIns="0" rIns="0" bIns="0" anchor="t">
            <a:noAutofit/>
          </a:bodyPr>
          <a:lstStyle/>
          <a:p>
            <a:pPr>
              <a:lnSpc>
                <a:spcPts val="2401"/>
              </a:lnSpc>
              <a:tabLst>
                <a:tab pos="0" algn="l"/>
              </a:tabLst>
            </a:pPr>
            <a:r>
              <a:rPr lang="en-US" sz="1900" b="1" u="none" strike="noStrike">
                <a:solidFill>
                  <a:srgbClr val="E1E5CD"/>
                </a:solidFill>
                <a:effectLst/>
                <a:uFillTx/>
                <a:latin typeface="Outfit Bold"/>
                <a:ea typeface="Outfit Bold"/>
              </a:rPr>
              <a:t>L'Automatisation et la Transformation des </a:t>
            </a:r>
            <a:endParaRPr lang="fr-FR" sz="1900" b="0" u="none" strike="noStrike">
              <a:solidFill>
                <a:srgbClr val="FFFFFF"/>
              </a:solidFill>
              <a:effectLst/>
              <a:uFillTx/>
              <a:latin typeface="Arial"/>
            </a:endParaRPr>
          </a:p>
          <a:p>
            <a:pPr>
              <a:lnSpc>
                <a:spcPts val="2401"/>
              </a:lnSpc>
              <a:tabLst>
                <a:tab pos="0" algn="l"/>
              </a:tabLst>
            </a:pPr>
            <a:r>
              <a:rPr lang="en-US" sz="1900" b="1" u="none" strike="noStrike">
                <a:solidFill>
                  <a:srgbClr val="E1E5CD"/>
                </a:solidFill>
                <a:effectLst/>
                <a:uFillTx/>
                <a:latin typeface="Outfit Bold"/>
                <a:ea typeface="Outfit Bold"/>
              </a:rPr>
              <a:t>Tâches</a:t>
            </a:r>
            <a:endParaRPr lang="fr-FR" sz="1900" b="0" u="none" strike="noStrike">
              <a:solidFill>
                <a:srgbClr val="FFFFFF"/>
              </a:solidFill>
              <a:effectLst/>
              <a:uFillTx/>
              <a:latin typeface="Arial"/>
            </a:endParaRPr>
          </a:p>
        </p:txBody>
      </p:sp>
      <p:sp>
        <p:nvSpPr>
          <p:cNvPr id="118" name="Text 6"/>
          <p:cNvSpPr/>
          <p:nvPr/>
        </p:nvSpPr>
        <p:spPr>
          <a:xfrm>
            <a:off x="480960" y="3060000"/>
            <a:ext cx="5446800" cy="8240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a:lnSpc>
                <a:spcPts val="2551"/>
              </a:lnSpc>
              <a:tabLst>
                <a:tab pos="0" algn="l"/>
              </a:tabLst>
            </a:pPr>
            <a:r>
              <a:rPr lang="en-US" sz="1600" b="0" u="none" strike="noStrike">
                <a:solidFill>
                  <a:srgbClr val="C2C4B5"/>
                </a:solidFill>
                <a:effectLst/>
                <a:uFillTx/>
                <a:latin typeface="Bitter"/>
                <a:ea typeface="Bitter"/>
              </a:rPr>
              <a:t>L'automatisation remplace progressivement les tâches répétitives et prévisibles dans divers secteurs, augmentant l'efficacité mais suscitant des inquiétudes quant à la pérennité de certains emplois. </a:t>
            </a:r>
            <a:endParaRPr lang="fr-FR" sz="1600" b="0" u="none" strike="noStrike">
              <a:solidFill>
                <a:srgbClr val="FFFFFF"/>
              </a:solidFill>
              <a:effectLst/>
              <a:uFillTx/>
              <a:latin typeface="Arial"/>
            </a:endParaRPr>
          </a:p>
        </p:txBody>
      </p:sp>
      <p:pic>
        <p:nvPicPr>
          <p:cNvPr id="119" name="Image 1" descr="preencoded.png"/>
          <p:cNvPicPr/>
          <p:nvPr/>
        </p:nvPicPr>
        <p:blipFill>
          <a:blip r:embed="rId3"/>
          <a:stretch/>
        </p:blipFill>
        <p:spPr>
          <a:xfrm>
            <a:off x="6744960" y="1410840"/>
            <a:ext cx="5446800" cy="5446800"/>
          </a:xfrm>
          <a:prstGeom prst="rect">
            <a:avLst/>
          </a:prstGeom>
          <a:noFill/>
          <a:ln w="0">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Text 9"/>
          <p:cNvSpPr/>
          <p:nvPr/>
        </p:nvSpPr>
        <p:spPr>
          <a:xfrm>
            <a:off x="661320" y="1033560"/>
            <a:ext cx="2361960" cy="294480"/>
          </a:xfrm>
          <a:prstGeom prst="rect">
            <a:avLst/>
          </a:prstGeom>
          <a:noFill/>
          <a:ln w="0">
            <a:noFill/>
          </a:ln>
        </p:spPr>
        <p:style>
          <a:lnRef idx="0">
            <a:scrgbClr r="0" g="0" b="0"/>
          </a:lnRef>
          <a:fillRef idx="0">
            <a:scrgbClr r="0" g="0" b="0"/>
          </a:fillRef>
          <a:effectRef idx="0">
            <a:scrgbClr r="0" g="0" b="0"/>
          </a:effectRef>
          <a:fontRef idx="minor"/>
        </p:style>
        <p:txBody>
          <a:bodyPr wrap="none" lIns="0" tIns="0" rIns="0" bIns="0" anchor="t">
            <a:noAutofit/>
          </a:bodyPr>
          <a:lstStyle/>
          <a:p>
            <a:pPr>
              <a:lnSpc>
                <a:spcPts val="2750"/>
              </a:lnSpc>
              <a:tabLst>
                <a:tab pos="0" algn="l"/>
              </a:tabLst>
            </a:pPr>
            <a:endParaRPr lang="fr-FR" sz="1500" b="0" u="none" strike="noStrike">
              <a:solidFill>
                <a:srgbClr val="FFFFFF"/>
              </a:solidFill>
              <a:effectLst/>
              <a:uFillTx/>
              <a:latin typeface="Arial"/>
            </a:endParaRPr>
          </a:p>
        </p:txBody>
      </p:sp>
      <p:sp>
        <p:nvSpPr>
          <p:cNvPr id="121" name="Text 10"/>
          <p:cNvSpPr/>
          <p:nvPr/>
        </p:nvSpPr>
        <p:spPr>
          <a:xfrm>
            <a:off x="661320" y="1517760"/>
            <a:ext cx="10868400" cy="162972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a:lnSpc>
                <a:spcPts val="7699"/>
              </a:lnSpc>
              <a:tabLst>
                <a:tab pos="0" algn="l"/>
              </a:tabLst>
            </a:pPr>
            <a:r>
              <a:rPr lang="en-US" sz="6150" b="1" u="none" strike="noStrike">
                <a:solidFill>
                  <a:srgbClr val="E1E5CD"/>
                </a:solidFill>
                <a:effectLst/>
                <a:uFillTx/>
                <a:latin typeface="Outfit Bold"/>
                <a:ea typeface="Outfit Bold"/>
              </a:rPr>
              <a:t>Vers de Nouveaux Métiers et Compétences</a:t>
            </a:r>
            <a:endParaRPr lang="fr-FR" sz="6150" b="0" u="none" strike="noStrike">
              <a:solidFill>
                <a:srgbClr val="FFFFFF"/>
              </a:solidFill>
              <a:effectLst/>
              <a:uFillTx/>
              <a:latin typeface="Arial"/>
            </a:endParaRPr>
          </a:p>
        </p:txBody>
      </p:sp>
      <p:sp>
        <p:nvSpPr>
          <p:cNvPr id="122" name="Shape 1"/>
          <p:cNvSpPr/>
          <p:nvPr/>
        </p:nvSpPr>
        <p:spPr>
          <a:xfrm>
            <a:off x="661320" y="3715200"/>
            <a:ext cx="3496320" cy="2108160"/>
          </a:xfrm>
          <a:prstGeom prst="roundRect">
            <a:avLst>
              <a:gd name="adj" fmla="val 5781"/>
            </a:avLst>
          </a:prstGeom>
          <a:solidFill>
            <a:srgbClr val="1C1D1F"/>
          </a:solid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endParaRPr lang="fr-FR" sz="1800" b="0" u="none" strike="noStrike">
              <a:solidFill>
                <a:srgbClr val="FFFFFF"/>
              </a:solidFill>
              <a:effectLst/>
              <a:uFillTx/>
              <a:latin typeface="Arial"/>
            </a:endParaRPr>
          </a:p>
        </p:txBody>
      </p:sp>
      <p:sp>
        <p:nvSpPr>
          <p:cNvPr id="123" name="Shape 5"/>
          <p:cNvSpPr/>
          <p:nvPr/>
        </p:nvSpPr>
        <p:spPr>
          <a:xfrm>
            <a:off x="661320" y="3689640"/>
            <a:ext cx="3496320" cy="101160"/>
          </a:xfrm>
          <a:prstGeom prst="roundRect">
            <a:avLst>
              <a:gd name="adj" fmla="val 27907"/>
            </a:avLst>
          </a:prstGeom>
          <a:solidFill>
            <a:srgbClr val="9FA582"/>
          </a:solidFill>
          <a:ln w="0">
            <a:noFill/>
          </a:ln>
        </p:spPr>
        <p:style>
          <a:lnRef idx="0">
            <a:scrgbClr r="0" g="0" b="0"/>
          </a:lnRef>
          <a:fillRef idx="0">
            <a:scrgbClr r="0" g="0" b="0"/>
          </a:fillRef>
          <a:effectRef idx="0">
            <a:scrgbClr r="0" g="0" b="0"/>
          </a:effectRef>
          <a:fontRef idx="minor"/>
        </p:style>
        <p:txBody>
          <a:bodyPr lIns="90000" tIns="39960" rIns="90000" bIns="39960" anchor="t">
            <a:noAutofit/>
          </a:bodyPr>
          <a:lstStyle/>
          <a:p>
            <a:pPr>
              <a:lnSpc>
                <a:spcPct val="100000"/>
              </a:lnSpc>
            </a:pPr>
            <a:endParaRPr lang="fr-FR" sz="1800" b="0" u="none" strike="noStrike">
              <a:solidFill>
                <a:srgbClr val="000000"/>
              </a:solidFill>
              <a:effectLst/>
              <a:uFillTx/>
              <a:latin typeface="Arial"/>
            </a:endParaRPr>
          </a:p>
        </p:txBody>
      </p:sp>
      <p:sp>
        <p:nvSpPr>
          <p:cNvPr id="124" name="Shape 6"/>
          <p:cNvSpPr/>
          <p:nvPr/>
        </p:nvSpPr>
        <p:spPr>
          <a:xfrm>
            <a:off x="2126160" y="3431520"/>
            <a:ext cx="566280" cy="566280"/>
          </a:xfrm>
          <a:prstGeom prst="roundRect">
            <a:avLst>
              <a:gd name="adj" fmla="val 134383"/>
            </a:avLst>
          </a:prstGeom>
          <a:solidFill>
            <a:srgbClr val="9FA582"/>
          </a:solid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endParaRPr lang="fr-FR" sz="1800" b="0" u="none" strike="noStrike">
              <a:solidFill>
                <a:srgbClr val="000000"/>
              </a:solidFill>
              <a:effectLst/>
              <a:uFillTx/>
              <a:latin typeface="Arial"/>
            </a:endParaRPr>
          </a:p>
        </p:txBody>
      </p:sp>
      <p:sp>
        <p:nvSpPr>
          <p:cNvPr id="125" name="Text 11"/>
          <p:cNvSpPr/>
          <p:nvPr/>
        </p:nvSpPr>
        <p:spPr>
          <a:xfrm>
            <a:off x="2296440" y="3573360"/>
            <a:ext cx="226080" cy="282960"/>
          </a:xfrm>
          <a:prstGeom prst="rect">
            <a:avLst/>
          </a:prstGeom>
          <a:noFill/>
          <a:ln w="0">
            <a:noFill/>
          </a:ln>
        </p:spPr>
        <p:style>
          <a:lnRef idx="0">
            <a:scrgbClr r="0" g="0" b="0"/>
          </a:lnRef>
          <a:fillRef idx="0">
            <a:scrgbClr r="0" g="0" b="0"/>
          </a:fillRef>
          <a:effectRef idx="0">
            <a:scrgbClr r="0" g="0" b="0"/>
          </a:effectRef>
          <a:fontRef idx="minor"/>
        </p:style>
        <p:txBody>
          <a:bodyPr wrap="none" lIns="0" tIns="0" rIns="0" bIns="0" anchor="t">
            <a:noAutofit/>
          </a:bodyPr>
          <a:lstStyle/>
          <a:p>
            <a:pPr>
              <a:lnSpc>
                <a:spcPts val="3399"/>
              </a:lnSpc>
              <a:tabLst>
                <a:tab pos="0" algn="l"/>
              </a:tabLst>
            </a:pPr>
            <a:r>
              <a:rPr lang="en-US" sz="2100" b="1" u="none" strike="noStrike">
                <a:solidFill>
                  <a:srgbClr val="000000"/>
                </a:solidFill>
                <a:effectLst/>
                <a:uFillTx/>
                <a:latin typeface="Outfit Bold"/>
                <a:ea typeface="Outfit Bold"/>
              </a:rPr>
              <a:t>1</a:t>
            </a:r>
            <a:endParaRPr lang="fr-FR" sz="2100" b="0" u="none" strike="noStrike">
              <a:solidFill>
                <a:srgbClr val="FFFFFF"/>
              </a:solidFill>
              <a:effectLst/>
              <a:uFillTx/>
              <a:latin typeface="Arial"/>
            </a:endParaRPr>
          </a:p>
        </p:txBody>
      </p:sp>
      <p:sp>
        <p:nvSpPr>
          <p:cNvPr id="126" name="Text 15"/>
          <p:cNvSpPr/>
          <p:nvPr/>
        </p:nvSpPr>
        <p:spPr>
          <a:xfrm>
            <a:off x="875880" y="4187520"/>
            <a:ext cx="3067560" cy="5900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a:lnSpc>
                <a:spcPts val="2750"/>
              </a:lnSpc>
              <a:tabLst>
                <a:tab pos="0" algn="l"/>
              </a:tabLst>
            </a:pPr>
            <a:r>
              <a:rPr lang="en-US" sz="2200" b="1" u="none" strike="noStrike">
                <a:solidFill>
                  <a:srgbClr val="C2C4B5"/>
                </a:solidFill>
                <a:effectLst/>
                <a:uFillTx/>
                <a:latin typeface="Outfit Bold"/>
                <a:ea typeface="Outfit Bold"/>
              </a:rPr>
              <a:t>Émergence de Nouveaux Métiers</a:t>
            </a:r>
            <a:endParaRPr lang="fr-FR" sz="2200" b="0" u="none" strike="noStrike">
              <a:solidFill>
                <a:srgbClr val="FFFFFF"/>
              </a:solidFill>
              <a:effectLst/>
              <a:uFillTx/>
              <a:latin typeface="Arial"/>
            </a:endParaRPr>
          </a:p>
        </p:txBody>
      </p:sp>
      <p:sp>
        <p:nvSpPr>
          <p:cNvPr id="127" name="Text 16"/>
          <p:cNvSpPr/>
          <p:nvPr/>
        </p:nvSpPr>
        <p:spPr>
          <a:xfrm>
            <a:off x="875880" y="4891680"/>
            <a:ext cx="3067560" cy="301680"/>
          </a:xfrm>
          <a:prstGeom prst="rect">
            <a:avLst/>
          </a:prstGeom>
          <a:noFill/>
          <a:ln w="0">
            <a:noFill/>
          </a:ln>
        </p:spPr>
        <p:style>
          <a:lnRef idx="0">
            <a:scrgbClr r="0" g="0" b="0"/>
          </a:lnRef>
          <a:fillRef idx="0">
            <a:scrgbClr r="0" g="0" b="0"/>
          </a:fillRef>
          <a:effectRef idx="0">
            <a:scrgbClr r="0" g="0" b="0"/>
          </a:effectRef>
          <a:fontRef idx="minor"/>
        </p:style>
        <p:txBody>
          <a:bodyPr wrap="none" lIns="0" tIns="0" rIns="0" bIns="0" anchor="t">
            <a:noAutofit/>
          </a:bodyPr>
          <a:lstStyle/>
          <a:p>
            <a:pPr>
              <a:lnSpc>
                <a:spcPct val="100000"/>
              </a:lnSpc>
            </a:pPr>
            <a:endParaRPr lang="en-US" sz="1750" b="0" u="none" strike="noStrike">
              <a:solidFill>
                <a:srgbClr val="FFFFFF"/>
              </a:solidFill>
              <a:effectLst/>
              <a:uFillTx/>
              <a:latin typeface="Arial"/>
            </a:endParaRPr>
          </a:p>
        </p:txBody>
      </p:sp>
      <p:sp>
        <p:nvSpPr>
          <p:cNvPr id="128" name="Text 17"/>
          <p:cNvSpPr/>
          <p:nvPr/>
        </p:nvSpPr>
        <p:spPr>
          <a:xfrm>
            <a:off x="875880" y="5307480"/>
            <a:ext cx="3067560" cy="301680"/>
          </a:xfrm>
          <a:prstGeom prst="rect">
            <a:avLst/>
          </a:prstGeom>
          <a:noFill/>
          <a:ln w="0">
            <a:noFill/>
          </a:ln>
        </p:spPr>
        <p:style>
          <a:lnRef idx="0">
            <a:scrgbClr r="0" g="0" b="0"/>
          </a:lnRef>
          <a:fillRef idx="0">
            <a:scrgbClr r="0" g="0" b="0"/>
          </a:fillRef>
          <a:effectRef idx="0">
            <a:scrgbClr r="0" g="0" b="0"/>
          </a:effectRef>
          <a:fontRef idx="minor"/>
        </p:style>
        <p:txBody>
          <a:bodyPr wrap="none" lIns="0" tIns="0" rIns="0" bIns="0" anchor="t">
            <a:noAutofit/>
          </a:bodyPr>
          <a:lstStyle/>
          <a:p>
            <a:pPr>
              <a:lnSpc>
                <a:spcPct val="100000"/>
              </a:lnSpc>
            </a:pPr>
            <a:endParaRPr lang="en-US" sz="1750" b="0" u="none" strike="noStrike">
              <a:solidFill>
                <a:srgbClr val="FFFFFF"/>
              </a:solidFill>
              <a:effectLst/>
              <a:uFillTx/>
              <a:latin typeface="Arial"/>
            </a:endParaRPr>
          </a:p>
        </p:txBody>
      </p:sp>
      <p:sp>
        <p:nvSpPr>
          <p:cNvPr id="129" name="Shape 7"/>
          <p:cNvSpPr/>
          <p:nvPr/>
        </p:nvSpPr>
        <p:spPr>
          <a:xfrm>
            <a:off x="4347360" y="3715200"/>
            <a:ext cx="3496320" cy="2108160"/>
          </a:xfrm>
          <a:prstGeom prst="roundRect">
            <a:avLst>
              <a:gd name="adj" fmla="val 5781"/>
            </a:avLst>
          </a:prstGeom>
          <a:solidFill>
            <a:srgbClr val="1C1D1F"/>
          </a:solid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endParaRPr lang="fr-FR" sz="1800" b="0" u="none" strike="noStrike">
              <a:solidFill>
                <a:srgbClr val="FFFFFF"/>
              </a:solidFill>
              <a:effectLst/>
              <a:uFillTx/>
              <a:latin typeface="Arial"/>
            </a:endParaRPr>
          </a:p>
        </p:txBody>
      </p:sp>
      <p:sp>
        <p:nvSpPr>
          <p:cNvPr id="130" name="Shape 8"/>
          <p:cNvSpPr/>
          <p:nvPr/>
        </p:nvSpPr>
        <p:spPr>
          <a:xfrm>
            <a:off x="4347360" y="3689640"/>
            <a:ext cx="3496320" cy="101160"/>
          </a:xfrm>
          <a:prstGeom prst="roundRect">
            <a:avLst>
              <a:gd name="adj" fmla="val 27907"/>
            </a:avLst>
          </a:prstGeom>
          <a:solidFill>
            <a:srgbClr val="9FA582"/>
          </a:solidFill>
          <a:ln w="0">
            <a:noFill/>
          </a:ln>
        </p:spPr>
        <p:style>
          <a:lnRef idx="0">
            <a:scrgbClr r="0" g="0" b="0"/>
          </a:lnRef>
          <a:fillRef idx="0">
            <a:scrgbClr r="0" g="0" b="0"/>
          </a:fillRef>
          <a:effectRef idx="0">
            <a:scrgbClr r="0" g="0" b="0"/>
          </a:effectRef>
          <a:fontRef idx="minor"/>
        </p:style>
        <p:txBody>
          <a:bodyPr lIns="90000" tIns="39960" rIns="90000" bIns="39960" anchor="t">
            <a:noAutofit/>
          </a:bodyPr>
          <a:lstStyle/>
          <a:p>
            <a:pPr>
              <a:lnSpc>
                <a:spcPct val="100000"/>
              </a:lnSpc>
            </a:pPr>
            <a:endParaRPr lang="fr-FR" sz="1800" b="0" u="none" strike="noStrike">
              <a:solidFill>
                <a:srgbClr val="000000"/>
              </a:solidFill>
              <a:effectLst/>
              <a:uFillTx/>
              <a:latin typeface="Arial"/>
            </a:endParaRPr>
          </a:p>
        </p:txBody>
      </p:sp>
      <p:sp>
        <p:nvSpPr>
          <p:cNvPr id="131" name="Shape 12"/>
          <p:cNvSpPr/>
          <p:nvPr/>
        </p:nvSpPr>
        <p:spPr>
          <a:xfrm>
            <a:off x="5812560" y="3431520"/>
            <a:ext cx="566280" cy="566280"/>
          </a:xfrm>
          <a:prstGeom prst="roundRect">
            <a:avLst>
              <a:gd name="adj" fmla="val 134383"/>
            </a:avLst>
          </a:prstGeom>
          <a:solidFill>
            <a:srgbClr val="9FA582"/>
          </a:solid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endParaRPr lang="fr-FR" sz="1800" b="0" u="none" strike="noStrike">
              <a:solidFill>
                <a:srgbClr val="000000"/>
              </a:solidFill>
              <a:effectLst/>
              <a:uFillTx/>
              <a:latin typeface="Arial"/>
            </a:endParaRPr>
          </a:p>
        </p:txBody>
      </p:sp>
      <p:sp>
        <p:nvSpPr>
          <p:cNvPr id="132" name="Text 21"/>
          <p:cNvSpPr/>
          <p:nvPr/>
        </p:nvSpPr>
        <p:spPr>
          <a:xfrm>
            <a:off x="5982120" y="3573360"/>
            <a:ext cx="226080" cy="282960"/>
          </a:xfrm>
          <a:prstGeom prst="rect">
            <a:avLst/>
          </a:prstGeom>
          <a:noFill/>
          <a:ln w="0">
            <a:noFill/>
          </a:ln>
        </p:spPr>
        <p:style>
          <a:lnRef idx="0">
            <a:scrgbClr r="0" g="0" b="0"/>
          </a:lnRef>
          <a:fillRef idx="0">
            <a:scrgbClr r="0" g="0" b="0"/>
          </a:fillRef>
          <a:effectRef idx="0">
            <a:scrgbClr r="0" g="0" b="0"/>
          </a:effectRef>
          <a:fontRef idx="minor"/>
        </p:style>
        <p:txBody>
          <a:bodyPr wrap="none" lIns="0" tIns="0" rIns="0" bIns="0" anchor="t">
            <a:noAutofit/>
          </a:bodyPr>
          <a:lstStyle/>
          <a:p>
            <a:pPr>
              <a:lnSpc>
                <a:spcPts val="3399"/>
              </a:lnSpc>
              <a:tabLst>
                <a:tab pos="0" algn="l"/>
              </a:tabLst>
            </a:pPr>
            <a:r>
              <a:rPr lang="en-US" sz="2100" b="1" u="none" strike="noStrike">
                <a:solidFill>
                  <a:srgbClr val="000000"/>
                </a:solidFill>
                <a:effectLst/>
                <a:uFillTx/>
                <a:latin typeface="Outfit Bold"/>
                <a:ea typeface="Outfit Bold"/>
              </a:rPr>
              <a:t>2</a:t>
            </a:r>
            <a:endParaRPr lang="fr-FR" sz="2100" b="0" u="none" strike="noStrike">
              <a:solidFill>
                <a:srgbClr val="FFFFFF"/>
              </a:solidFill>
              <a:effectLst/>
              <a:uFillTx/>
              <a:latin typeface="Arial"/>
            </a:endParaRPr>
          </a:p>
        </p:txBody>
      </p:sp>
      <p:sp>
        <p:nvSpPr>
          <p:cNvPr id="133" name="Text 22"/>
          <p:cNvSpPr/>
          <p:nvPr/>
        </p:nvSpPr>
        <p:spPr>
          <a:xfrm>
            <a:off x="4561560" y="4187520"/>
            <a:ext cx="3067560" cy="5900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a:lnSpc>
                <a:spcPts val="2750"/>
              </a:lnSpc>
              <a:tabLst>
                <a:tab pos="0" algn="l"/>
              </a:tabLst>
            </a:pPr>
            <a:r>
              <a:rPr lang="en-US" sz="2200" b="1" u="none" strike="noStrike">
                <a:solidFill>
                  <a:srgbClr val="C2C4B5"/>
                </a:solidFill>
                <a:effectLst/>
                <a:uFillTx/>
                <a:latin typeface="Outfit Bold"/>
                <a:ea typeface="Outfit Bold"/>
              </a:rPr>
              <a:t>Nécessité de Montée en Compétences</a:t>
            </a:r>
            <a:endParaRPr lang="fr-FR" sz="2200" b="0" u="none" strike="noStrike">
              <a:solidFill>
                <a:srgbClr val="FFFFFF"/>
              </a:solidFill>
              <a:effectLst/>
              <a:uFillTx/>
              <a:latin typeface="Arial"/>
            </a:endParaRPr>
          </a:p>
        </p:txBody>
      </p:sp>
      <p:sp>
        <p:nvSpPr>
          <p:cNvPr id="134" name="Text 23"/>
          <p:cNvSpPr/>
          <p:nvPr/>
        </p:nvSpPr>
        <p:spPr>
          <a:xfrm>
            <a:off x="4561560" y="4891680"/>
            <a:ext cx="3067560" cy="301680"/>
          </a:xfrm>
          <a:prstGeom prst="rect">
            <a:avLst/>
          </a:prstGeom>
          <a:noFill/>
          <a:ln w="0">
            <a:noFill/>
          </a:ln>
        </p:spPr>
        <p:style>
          <a:lnRef idx="0">
            <a:scrgbClr r="0" g="0" b="0"/>
          </a:lnRef>
          <a:fillRef idx="0">
            <a:scrgbClr r="0" g="0" b="0"/>
          </a:fillRef>
          <a:effectRef idx="0">
            <a:scrgbClr r="0" g="0" b="0"/>
          </a:effectRef>
          <a:fontRef idx="minor"/>
        </p:style>
        <p:txBody>
          <a:bodyPr wrap="none" lIns="0" tIns="0" rIns="0" bIns="0" anchor="t">
            <a:noAutofit/>
          </a:bodyPr>
          <a:lstStyle/>
          <a:p>
            <a:pPr>
              <a:lnSpc>
                <a:spcPct val="100000"/>
              </a:lnSpc>
            </a:pPr>
            <a:endParaRPr lang="en-US" sz="1750" b="0" u="none" strike="noStrike">
              <a:solidFill>
                <a:srgbClr val="FFFFFF"/>
              </a:solidFill>
              <a:effectLst/>
              <a:uFillTx/>
              <a:latin typeface="Arial"/>
            </a:endParaRPr>
          </a:p>
        </p:txBody>
      </p:sp>
      <p:sp>
        <p:nvSpPr>
          <p:cNvPr id="135" name="Shape 13"/>
          <p:cNvSpPr/>
          <p:nvPr/>
        </p:nvSpPr>
        <p:spPr>
          <a:xfrm>
            <a:off x="8033400" y="3715200"/>
            <a:ext cx="3496320" cy="2108160"/>
          </a:xfrm>
          <a:prstGeom prst="roundRect">
            <a:avLst>
              <a:gd name="adj" fmla="val 5781"/>
            </a:avLst>
          </a:prstGeom>
          <a:solidFill>
            <a:srgbClr val="1C1D1F"/>
          </a:solid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endParaRPr lang="fr-FR" sz="1800" b="0" u="none" strike="noStrike">
              <a:solidFill>
                <a:srgbClr val="FFFFFF"/>
              </a:solidFill>
              <a:effectLst/>
              <a:uFillTx/>
              <a:latin typeface="Arial"/>
            </a:endParaRPr>
          </a:p>
        </p:txBody>
      </p:sp>
      <p:sp>
        <p:nvSpPr>
          <p:cNvPr id="136" name="Shape 14"/>
          <p:cNvSpPr/>
          <p:nvPr/>
        </p:nvSpPr>
        <p:spPr>
          <a:xfrm>
            <a:off x="8033400" y="3689640"/>
            <a:ext cx="3496320" cy="101160"/>
          </a:xfrm>
          <a:prstGeom prst="roundRect">
            <a:avLst>
              <a:gd name="adj" fmla="val 27907"/>
            </a:avLst>
          </a:prstGeom>
          <a:solidFill>
            <a:srgbClr val="9FA582"/>
          </a:solidFill>
          <a:ln w="0">
            <a:noFill/>
          </a:ln>
        </p:spPr>
        <p:style>
          <a:lnRef idx="0">
            <a:scrgbClr r="0" g="0" b="0"/>
          </a:lnRef>
          <a:fillRef idx="0">
            <a:scrgbClr r="0" g="0" b="0"/>
          </a:fillRef>
          <a:effectRef idx="0">
            <a:scrgbClr r="0" g="0" b="0"/>
          </a:effectRef>
          <a:fontRef idx="minor"/>
        </p:style>
        <p:txBody>
          <a:bodyPr lIns="90000" tIns="39960" rIns="90000" bIns="39960" anchor="t">
            <a:noAutofit/>
          </a:bodyPr>
          <a:lstStyle/>
          <a:p>
            <a:pPr>
              <a:lnSpc>
                <a:spcPct val="100000"/>
              </a:lnSpc>
            </a:pPr>
            <a:endParaRPr lang="fr-FR" sz="1800" b="0" u="none" strike="noStrike">
              <a:solidFill>
                <a:srgbClr val="000000"/>
              </a:solidFill>
              <a:effectLst/>
              <a:uFillTx/>
              <a:latin typeface="Arial"/>
            </a:endParaRPr>
          </a:p>
        </p:txBody>
      </p:sp>
      <p:sp>
        <p:nvSpPr>
          <p:cNvPr id="137" name="Shape 18"/>
          <p:cNvSpPr/>
          <p:nvPr/>
        </p:nvSpPr>
        <p:spPr>
          <a:xfrm>
            <a:off x="9498240" y="3431520"/>
            <a:ext cx="566280" cy="566280"/>
          </a:xfrm>
          <a:prstGeom prst="roundRect">
            <a:avLst>
              <a:gd name="adj" fmla="val 134383"/>
            </a:avLst>
          </a:prstGeom>
          <a:solidFill>
            <a:srgbClr val="9FA582"/>
          </a:solid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endParaRPr lang="fr-FR" sz="1800" b="0" u="none" strike="noStrike">
              <a:solidFill>
                <a:srgbClr val="000000"/>
              </a:solidFill>
              <a:effectLst/>
              <a:uFillTx/>
              <a:latin typeface="Arial"/>
            </a:endParaRPr>
          </a:p>
        </p:txBody>
      </p:sp>
      <p:sp>
        <p:nvSpPr>
          <p:cNvPr id="138" name="Text 24"/>
          <p:cNvSpPr/>
          <p:nvPr/>
        </p:nvSpPr>
        <p:spPr>
          <a:xfrm>
            <a:off x="9668520" y="3573360"/>
            <a:ext cx="226080" cy="282960"/>
          </a:xfrm>
          <a:prstGeom prst="rect">
            <a:avLst/>
          </a:prstGeom>
          <a:noFill/>
          <a:ln w="0">
            <a:noFill/>
          </a:ln>
        </p:spPr>
        <p:style>
          <a:lnRef idx="0">
            <a:scrgbClr r="0" g="0" b="0"/>
          </a:lnRef>
          <a:fillRef idx="0">
            <a:scrgbClr r="0" g="0" b="0"/>
          </a:fillRef>
          <a:effectRef idx="0">
            <a:scrgbClr r="0" g="0" b="0"/>
          </a:effectRef>
          <a:fontRef idx="minor"/>
        </p:style>
        <p:txBody>
          <a:bodyPr wrap="none" lIns="0" tIns="0" rIns="0" bIns="0" anchor="t">
            <a:noAutofit/>
          </a:bodyPr>
          <a:lstStyle/>
          <a:p>
            <a:pPr>
              <a:lnSpc>
                <a:spcPts val="3399"/>
              </a:lnSpc>
              <a:tabLst>
                <a:tab pos="0" algn="l"/>
              </a:tabLst>
            </a:pPr>
            <a:r>
              <a:rPr lang="en-US" sz="2100" b="1" u="none" strike="noStrike">
                <a:solidFill>
                  <a:srgbClr val="000000"/>
                </a:solidFill>
                <a:effectLst/>
                <a:uFillTx/>
                <a:latin typeface="Outfit Bold"/>
                <a:ea typeface="Outfit Bold"/>
              </a:rPr>
              <a:t>3</a:t>
            </a:r>
            <a:endParaRPr lang="fr-FR" sz="2100" b="0" u="none" strike="noStrike">
              <a:solidFill>
                <a:srgbClr val="FFFFFF"/>
              </a:solidFill>
              <a:effectLst/>
              <a:uFillTx/>
              <a:latin typeface="Arial"/>
            </a:endParaRPr>
          </a:p>
        </p:txBody>
      </p:sp>
      <p:sp>
        <p:nvSpPr>
          <p:cNvPr id="139" name="Text 25"/>
          <p:cNvSpPr/>
          <p:nvPr/>
        </p:nvSpPr>
        <p:spPr>
          <a:xfrm>
            <a:off x="8247960" y="4187520"/>
            <a:ext cx="3067560" cy="5900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a:lnSpc>
                <a:spcPts val="2750"/>
              </a:lnSpc>
              <a:tabLst>
                <a:tab pos="0" algn="l"/>
              </a:tabLst>
            </a:pPr>
            <a:r>
              <a:rPr lang="en-US" sz="2200" b="1" u="none" strike="noStrike">
                <a:solidFill>
                  <a:srgbClr val="C2C4B5"/>
                </a:solidFill>
                <a:effectLst/>
                <a:uFillTx/>
                <a:latin typeface="Outfit Bold"/>
                <a:ea typeface="Outfit Bold"/>
              </a:rPr>
              <a:t>Impact sur les Structures Sociales</a:t>
            </a:r>
            <a:endParaRPr lang="fr-FR" sz="2200" b="0" u="none" strike="noStrike">
              <a:solidFill>
                <a:srgbClr val="FFFFFF"/>
              </a:solidFill>
              <a:effectLst/>
              <a:uFillTx/>
              <a:latin typeface="Arial"/>
            </a:endParaRPr>
          </a:p>
        </p:txBody>
      </p:sp>
      <p:sp>
        <p:nvSpPr>
          <p:cNvPr id="140" name="Text 26"/>
          <p:cNvSpPr/>
          <p:nvPr/>
        </p:nvSpPr>
        <p:spPr>
          <a:xfrm>
            <a:off x="8247960" y="4891680"/>
            <a:ext cx="3067560" cy="301680"/>
          </a:xfrm>
          <a:prstGeom prst="rect">
            <a:avLst/>
          </a:prstGeom>
          <a:noFill/>
          <a:ln w="0">
            <a:noFill/>
          </a:ln>
        </p:spPr>
        <p:style>
          <a:lnRef idx="0">
            <a:scrgbClr r="0" g="0" b="0"/>
          </a:lnRef>
          <a:fillRef idx="0">
            <a:scrgbClr r="0" g="0" b="0"/>
          </a:fillRef>
          <a:effectRef idx="0">
            <a:scrgbClr r="0" g="0" b="0"/>
          </a:effectRef>
          <a:fontRef idx="minor"/>
        </p:style>
        <p:txBody>
          <a:bodyPr wrap="none" lIns="0" tIns="0" rIns="0" bIns="0" anchor="t">
            <a:noAutofit/>
          </a:bodyPr>
          <a:lstStyle/>
          <a:p>
            <a:pPr>
              <a:lnSpc>
                <a:spcPct val="100000"/>
              </a:lnSpc>
            </a:pPr>
            <a:endParaRPr lang="en-US" sz="1750" b="0" u="none" strike="noStrike">
              <a:solidFill>
                <a:srgbClr val="FFFFFF"/>
              </a:solidFill>
              <a:effectLst/>
              <a:uFillTx/>
              <a:latin typeface="Arial"/>
            </a:endParaRPr>
          </a:p>
        </p:txBody>
      </p:sp>
      <p:pic>
        <p:nvPicPr>
          <p:cNvPr id="141" name="Picture 140"/>
          <p:cNvPicPr/>
          <p:nvPr/>
        </p:nvPicPr>
        <p:blipFill>
          <a:blip r:embed="rId3"/>
          <a:stretch/>
        </p:blipFill>
        <p:spPr>
          <a:xfrm>
            <a:off x="10545000" y="6268320"/>
            <a:ext cx="1647000" cy="589680"/>
          </a:xfrm>
          <a:prstGeom prst="rect">
            <a:avLst/>
          </a:prstGeom>
          <a:noFill/>
          <a:ln w="0">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 name="Text 8"/>
          <p:cNvSpPr/>
          <p:nvPr/>
        </p:nvSpPr>
        <p:spPr>
          <a:xfrm>
            <a:off x="597960" y="743760"/>
            <a:ext cx="2134800" cy="266400"/>
          </a:xfrm>
          <a:prstGeom prst="rect">
            <a:avLst/>
          </a:prstGeom>
          <a:noFill/>
          <a:ln w="0">
            <a:noFill/>
          </a:ln>
        </p:spPr>
        <p:style>
          <a:lnRef idx="0">
            <a:scrgbClr r="0" g="0" b="0"/>
          </a:lnRef>
          <a:fillRef idx="0">
            <a:scrgbClr r="0" g="0" b="0"/>
          </a:fillRef>
          <a:effectRef idx="0">
            <a:scrgbClr r="0" g="0" b="0"/>
          </a:effectRef>
          <a:fontRef idx="minor"/>
        </p:style>
        <p:txBody>
          <a:bodyPr wrap="none" lIns="0" tIns="0" rIns="0" bIns="0" anchor="t">
            <a:noAutofit/>
          </a:bodyPr>
          <a:lstStyle/>
          <a:p>
            <a:pPr>
              <a:lnSpc>
                <a:spcPts val="2500"/>
              </a:lnSpc>
              <a:tabLst>
                <a:tab pos="0" algn="l"/>
              </a:tabLst>
            </a:pPr>
            <a:endParaRPr lang="fr-FR" sz="1500" b="0" u="none" strike="noStrike">
              <a:solidFill>
                <a:srgbClr val="FFFFFF"/>
              </a:solidFill>
              <a:effectLst/>
              <a:uFillTx/>
              <a:latin typeface="Arial"/>
            </a:endParaRPr>
          </a:p>
        </p:txBody>
      </p:sp>
      <p:sp>
        <p:nvSpPr>
          <p:cNvPr id="143" name="Text 12"/>
          <p:cNvSpPr/>
          <p:nvPr/>
        </p:nvSpPr>
        <p:spPr>
          <a:xfrm>
            <a:off x="597960" y="1181520"/>
            <a:ext cx="10995480" cy="14727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a:lnSpc>
                <a:spcPts val="6951"/>
              </a:lnSpc>
              <a:tabLst>
                <a:tab pos="0" algn="l"/>
              </a:tabLst>
            </a:pPr>
            <a:r>
              <a:rPr lang="en-US" sz="5550" b="1" u="none" strike="noStrike">
                <a:solidFill>
                  <a:srgbClr val="E1E5CD"/>
                </a:solidFill>
                <a:effectLst/>
                <a:uFillTx/>
                <a:latin typeface="Outfit Bold"/>
                <a:ea typeface="Outfit Bold"/>
              </a:rPr>
              <a:t>Un Bouleversement des Structures Sociales</a:t>
            </a:r>
            <a:endParaRPr lang="fr-FR" sz="5550" b="0" u="none" strike="noStrike">
              <a:solidFill>
                <a:srgbClr val="FFFFFF"/>
              </a:solidFill>
              <a:effectLst/>
              <a:uFillTx/>
              <a:latin typeface="Arial"/>
            </a:endParaRPr>
          </a:p>
        </p:txBody>
      </p:sp>
      <p:sp>
        <p:nvSpPr>
          <p:cNvPr id="144" name="Text 13"/>
          <p:cNvSpPr/>
          <p:nvPr/>
        </p:nvSpPr>
        <p:spPr>
          <a:xfrm>
            <a:off x="597960" y="3081960"/>
            <a:ext cx="3940560" cy="319680"/>
          </a:xfrm>
          <a:prstGeom prst="rect">
            <a:avLst/>
          </a:prstGeom>
          <a:noFill/>
          <a:ln w="0">
            <a:noFill/>
          </a:ln>
        </p:spPr>
        <p:style>
          <a:lnRef idx="0">
            <a:scrgbClr r="0" g="0" b="0"/>
          </a:lnRef>
          <a:fillRef idx="0">
            <a:scrgbClr r="0" g="0" b="0"/>
          </a:fillRef>
          <a:effectRef idx="0">
            <a:scrgbClr r="0" g="0" b="0"/>
          </a:effectRef>
          <a:fontRef idx="minor"/>
        </p:style>
        <p:txBody>
          <a:bodyPr wrap="none" lIns="0" tIns="0" rIns="0" bIns="0" anchor="t">
            <a:noAutofit/>
          </a:bodyPr>
          <a:lstStyle/>
          <a:p>
            <a:pPr>
              <a:lnSpc>
                <a:spcPts val="2999"/>
              </a:lnSpc>
              <a:tabLst>
                <a:tab pos="0" algn="l"/>
              </a:tabLst>
            </a:pPr>
            <a:r>
              <a:rPr lang="en-US" sz="2200" b="1" u="none" strike="noStrike">
                <a:solidFill>
                  <a:srgbClr val="E1E5CD"/>
                </a:solidFill>
                <a:effectLst/>
                <a:uFillTx/>
                <a:latin typeface="Outfit Bold"/>
                <a:ea typeface="Outfit Bold"/>
              </a:rPr>
              <a:t>Inégalités et Exclusion Numérique</a:t>
            </a:r>
            <a:endParaRPr lang="fr-FR" sz="2200" b="0" u="none" strike="noStrike">
              <a:solidFill>
                <a:srgbClr val="FFFFFF"/>
              </a:solidFill>
              <a:effectLst/>
              <a:uFillTx/>
              <a:latin typeface="Arial"/>
            </a:endParaRPr>
          </a:p>
        </p:txBody>
      </p:sp>
      <p:sp>
        <p:nvSpPr>
          <p:cNvPr id="145" name="Text 14"/>
          <p:cNvSpPr/>
          <p:nvPr/>
        </p:nvSpPr>
        <p:spPr>
          <a:xfrm>
            <a:off x="597960" y="3573000"/>
            <a:ext cx="5288760" cy="10929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a:lnSpc>
                <a:spcPts val="2551"/>
              </a:lnSpc>
              <a:tabLst>
                <a:tab pos="0" algn="l"/>
              </a:tabLst>
            </a:pPr>
            <a:r>
              <a:rPr lang="en-US" sz="1400" b="0" u="none" strike="noStrike">
                <a:solidFill>
                  <a:srgbClr val="C2C4B5"/>
                </a:solidFill>
                <a:effectLst/>
                <a:uFillTx/>
                <a:latin typeface="Bitter"/>
                <a:ea typeface="Bitter"/>
              </a:rPr>
              <a:t>Le développement de la robotique, sans politiques sociales adaptées, risque d'aggraver les inégalités. Une "fracture robotique" pourrait s'ajouter à la fracture numérique, excluant les travailleurs peu qualifiés.</a:t>
            </a:r>
            <a:endParaRPr lang="fr-FR" sz="1400" b="0" u="none" strike="noStrike">
              <a:solidFill>
                <a:srgbClr val="FFFFFF"/>
              </a:solidFill>
              <a:effectLst/>
              <a:uFillTx/>
              <a:latin typeface="Arial"/>
            </a:endParaRPr>
          </a:p>
        </p:txBody>
      </p:sp>
      <p:sp>
        <p:nvSpPr>
          <p:cNvPr id="146" name="Text 18"/>
          <p:cNvSpPr/>
          <p:nvPr/>
        </p:nvSpPr>
        <p:spPr>
          <a:xfrm>
            <a:off x="597960" y="4820040"/>
            <a:ext cx="5288760" cy="8193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a:lnSpc>
                <a:spcPts val="2551"/>
              </a:lnSpc>
              <a:tabLst>
                <a:tab pos="0" algn="l"/>
              </a:tabLst>
            </a:pPr>
            <a:r>
              <a:rPr lang="en-US" sz="1400" b="0" u="none" strike="noStrike">
                <a:solidFill>
                  <a:srgbClr val="C2C4B5"/>
                </a:solidFill>
                <a:effectLst/>
                <a:uFillTx/>
                <a:latin typeface="Bitter"/>
                <a:ea typeface="Bitter"/>
              </a:rPr>
              <a:t>Même les emplois hautement qualifiés ne sont pas à l'abri, les algorithmes pouvant rédiger des articles, analyser des diagnostics médicaux ou prendre des décisions financières.</a:t>
            </a:r>
            <a:endParaRPr lang="fr-FR" sz="1400" b="0" u="none" strike="noStrike">
              <a:solidFill>
                <a:srgbClr val="FFFFFF"/>
              </a:solidFill>
              <a:effectLst/>
              <a:uFillTx/>
              <a:latin typeface="Arial"/>
            </a:endParaRPr>
          </a:p>
        </p:txBody>
      </p:sp>
      <p:sp>
        <p:nvSpPr>
          <p:cNvPr id="147" name="Text 19"/>
          <p:cNvSpPr/>
          <p:nvPr/>
        </p:nvSpPr>
        <p:spPr>
          <a:xfrm>
            <a:off x="6310800" y="3081600"/>
            <a:ext cx="5288760" cy="63972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a:lnSpc>
                <a:spcPts val="2999"/>
              </a:lnSpc>
              <a:tabLst>
                <a:tab pos="0" algn="l"/>
              </a:tabLst>
            </a:pPr>
            <a:r>
              <a:rPr lang="en-US" sz="2200" b="1" u="none" strike="noStrike">
                <a:solidFill>
                  <a:srgbClr val="E1E5CD"/>
                </a:solidFill>
                <a:effectLst/>
                <a:uFillTx/>
                <a:latin typeface="Outfit Bold"/>
                <a:ea typeface="Outfit Bold"/>
              </a:rPr>
              <a:t>Transformation du Lien Social et des Organisations</a:t>
            </a:r>
            <a:endParaRPr lang="fr-FR" sz="2200" b="0" u="none" strike="noStrike">
              <a:solidFill>
                <a:srgbClr val="FFFFFF"/>
              </a:solidFill>
              <a:effectLst/>
              <a:uFillTx/>
              <a:latin typeface="Arial"/>
            </a:endParaRPr>
          </a:p>
        </p:txBody>
      </p:sp>
      <p:sp>
        <p:nvSpPr>
          <p:cNvPr id="148" name="Text 20"/>
          <p:cNvSpPr/>
          <p:nvPr/>
        </p:nvSpPr>
        <p:spPr>
          <a:xfrm>
            <a:off x="6310800" y="3893040"/>
            <a:ext cx="5288760" cy="10929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a:lnSpc>
                <a:spcPts val="2551"/>
              </a:lnSpc>
              <a:tabLst>
                <a:tab pos="0" algn="l"/>
              </a:tabLst>
            </a:pPr>
            <a:r>
              <a:rPr lang="en-US" sz="1400" b="0" u="none" strike="noStrike">
                <a:solidFill>
                  <a:srgbClr val="C2C4B5"/>
                </a:solidFill>
                <a:effectLst/>
                <a:uFillTx/>
                <a:latin typeface="Bitter"/>
                <a:ea typeface="Bitter"/>
              </a:rPr>
              <a:t>L'intégration des robots modifie les interactions humaines au travail. Bien qu'ils allègent le fardeau, comme les robots TUG dans les hôpitaux, ils peuvent appauvrir les liens sociaux et remettre en question la nature du travail comme facteur de socialisation.</a:t>
            </a:r>
            <a:endParaRPr lang="fr-FR" sz="1400" b="0" u="none" strike="noStrike">
              <a:solidFill>
                <a:srgbClr val="FFFFFF"/>
              </a:solidFill>
              <a:effectLst/>
              <a:uFillTx/>
              <a:latin typeface="Arial"/>
            </a:endParaRPr>
          </a:p>
        </p:txBody>
      </p:sp>
      <p:sp>
        <p:nvSpPr>
          <p:cNvPr id="149" name="Text 27"/>
          <p:cNvSpPr/>
          <p:nvPr/>
        </p:nvSpPr>
        <p:spPr>
          <a:xfrm>
            <a:off x="6310800" y="5140080"/>
            <a:ext cx="5288760" cy="8193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a:lnSpc>
                <a:spcPts val="2551"/>
              </a:lnSpc>
              <a:tabLst>
                <a:tab pos="0" algn="l"/>
              </a:tabLst>
            </a:pPr>
            <a:r>
              <a:rPr lang="en-US" sz="1400" b="0" u="none" strike="noStrike">
                <a:solidFill>
                  <a:srgbClr val="C2C4B5"/>
                </a:solidFill>
                <a:effectLst/>
                <a:uFillTx/>
                <a:latin typeface="Bitter"/>
                <a:ea typeface="Bitter"/>
              </a:rPr>
              <a:t>Les entreprises doivent aussi repenser leur organisation, avec des risques de perte d'autonomie et de déshumanisation du travail via la supervision algorithmique.</a:t>
            </a:r>
            <a:endParaRPr lang="fr-FR" sz="1400" b="0" u="none" strike="noStrike">
              <a:solidFill>
                <a:srgbClr val="FFFFFF"/>
              </a:solidFill>
              <a:effectLst/>
              <a:uFillTx/>
              <a:latin typeface="Arial"/>
            </a:endParaRPr>
          </a:p>
        </p:txBody>
      </p:sp>
      <p:pic>
        <p:nvPicPr>
          <p:cNvPr id="150" name="Picture 149"/>
          <p:cNvPicPr/>
          <p:nvPr/>
        </p:nvPicPr>
        <p:blipFill>
          <a:blip r:embed="rId3"/>
          <a:stretch/>
        </p:blipFill>
        <p:spPr>
          <a:xfrm>
            <a:off x="10545000" y="6268320"/>
            <a:ext cx="1647000" cy="589680"/>
          </a:xfrm>
          <a:prstGeom prst="rect">
            <a:avLst/>
          </a:prstGeom>
          <a:noFill/>
          <a:ln w="0">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Text 7"/>
          <p:cNvSpPr/>
          <p:nvPr/>
        </p:nvSpPr>
        <p:spPr>
          <a:xfrm>
            <a:off x="661320" y="1158480"/>
            <a:ext cx="2361960" cy="294480"/>
          </a:xfrm>
          <a:prstGeom prst="rect">
            <a:avLst/>
          </a:prstGeom>
          <a:noFill/>
          <a:ln w="0">
            <a:noFill/>
          </a:ln>
        </p:spPr>
        <p:style>
          <a:lnRef idx="0">
            <a:scrgbClr r="0" g="0" b="0"/>
          </a:lnRef>
          <a:fillRef idx="0">
            <a:scrgbClr r="0" g="0" b="0"/>
          </a:fillRef>
          <a:effectRef idx="0">
            <a:scrgbClr r="0" g="0" b="0"/>
          </a:effectRef>
          <a:fontRef idx="minor"/>
        </p:style>
        <p:txBody>
          <a:bodyPr wrap="none" lIns="0" tIns="0" rIns="0" bIns="0" anchor="t">
            <a:noAutofit/>
          </a:bodyPr>
          <a:lstStyle/>
          <a:p>
            <a:pPr>
              <a:lnSpc>
                <a:spcPts val="2750"/>
              </a:lnSpc>
              <a:tabLst>
                <a:tab pos="0" algn="l"/>
              </a:tabLst>
            </a:pPr>
            <a:endParaRPr lang="fr-FR" sz="1500" b="0" u="none" strike="noStrike">
              <a:solidFill>
                <a:srgbClr val="FFFFFF"/>
              </a:solidFill>
              <a:effectLst/>
              <a:uFillTx/>
              <a:latin typeface="Arial"/>
            </a:endParaRPr>
          </a:p>
        </p:txBody>
      </p:sp>
      <p:sp>
        <p:nvSpPr>
          <p:cNvPr id="152" name="Text 28"/>
          <p:cNvSpPr/>
          <p:nvPr/>
        </p:nvSpPr>
        <p:spPr>
          <a:xfrm>
            <a:off x="209880" y="625320"/>
            <a:ext cx="8789760" cy="814320"/>
          </a:xfrm>
          <a:prstGeom prst="rect">
            <a:avLst/>
          </a:prstGeom>
          <a:noFill/>
          <a:ln w="0">
            <a:noFill/>
          </a:ln>
        </p:spPr>
        <p:style>
          <a:lnRef idx="0">
            <a:scrgbClr r="0" g="0" b="0"/>
          </a:lnRef>
          <a:fillRef idx="0">
            <a:scrgbClr r="0" g="0" b="0"/>
          </a:fillRef>
          <a:effectRef idx="0">
            <a:scrgbClr r="0" g="0" b="0"/>
          </a:effectRef>
          <a:fontRef idx="minor"/>
        </p:style>
        <p:txBody>
          <a:bodyPr wrap="none" lIns="0" tIns="0" rIns="0" bIns="0" anchor="t">
            <a:noAutofit/>
          </a:bodyPr>
          <a:lstStyle/>
          <a:p>
            <a:pPr>
              <a:lnSpc>
                <a:spcPts val="7699"/>
              </a:lnSpc>
              <a:tabLst>
                <a:tab pos="0" algn="l"/>
              </a:tabLst>
            </a:pPr>
            <a:r>
              <a:rPr lang="en-US" sz="5400" b="1" u="none" strike="noStrike">
                <a:solidFill>
                  <a:srgbClr val="E1E5CD"/>
                </a:solidFill>
                <a:effectLst/>
                <a:uFillTx/>
                <a:latin typeface="Outfit Bold"/>
                <a:ea typeface="Outfit Bold"/>
              </a:rPr>
              <a:t>Des Enjeux Éthiques Cruciaux</a:t>
            </a:r>
            <a:endParaRPr lang="fr-FR" sz="5400" b="0" u="none" strike="noStrike">
              <a:solidFill>
                <a:srgbClr val="FFFFFF"/>
              </a:solidFill>
              <a:effectLst/>
              <a:uFillTx/>
              <a:latin typeface="Arial"/>
            </a:endParaRPr>
          </a:p>
        </p:txBody>
      </p:sp>
      <p:sp>
        <p:nvSpPr>
          <p:cNvPr id="153" name="Shape 4"/>
          <p:cNvSpPr/>
          <p:nvPr/>
        </p:nvSpPr>
        <p:spPr>
          <a:xfrm>
            <a:off x="661320" y="2741400"/>
            <a:ext cx="3496320" cy="2139840"/>
          </a:xfrm>
          <a:prstGeom prst="roundRect">
            <a:avLst>
              <a:gd name="adj" fmla="val 1325"/>
            </a:avLst>
          </a:prstGeom>
          <a:solidFill>
            <a:srgbClr val="3B3C3E"/>
          </a:solid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endParaRPr lang="fr-FR" sz="1800" b="0" u="none" strike="noStrike">
              <a:solidFill>
                <a:srgbClr val="FFFFFF"/>
              </a:solidFill>
              <a:effectLst/>
              <a:uFillTx/>
              <a:latin typeface="Arial"/>
            </a:endParaRPr>
          </a:p>
        </p:txBody>
      </p:sp>
      <p:sp>
        <p:nvSpPr>
          <p:cNvPr id="154" name="Shape 9"/>
          <p:cNvSpPr/>
          <p:nvPr/>
        </p:nvSpPr>
        <p:spPr>
          <a:xfrm>
            <a:off x="850320" y="2930400"/>
            <a:ext cx="566280" cy="566280"/>
          </a:xfrm>
          <a:prstGeom prst="roundRect">
            <a:avLst>
              <a:gd name="adj" fmla="val 13436980"/>
            </a:avLst>
          </a:prstGeom>
          <a:solidFill>
            <a:srgbClr val="9FA582"/>
          </a:solid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endParaRPr lang="fr-FR" sz="1800" b="0" u="none" strike="noStrike">
              <a:solidFill>
                <a:srgbClr val="000000"/>
              </a:solidFill>
              <a:effectLst/>
              <a:uFillTx/>
              <a:latin typeface="Arial"/>
            </a:endParaRPr>
          </a:p>
        </p:txBody>
      </p:sp>
      <p:pic>
        <p:nvPicPr>
          <p:cNvPr id="155" name="Image 3" descr="preencoded.png"/>
          <p:cNvPicPr/>
          <p:nvPr/>
        </p:nvPicPr>
        <p:blipFill>
          <a:blip r:embed="rId3"/>
          <a:stretch/>
        </p:blipFill>
        <p:spPr>
          <a:xfrm>
            <a:off x="1006200" y="3054600"/>
            <a:ext cx="254520" cy="318240"/>
          </a:xfrm>
          <a:prstGeom prst="rect">
            <a:avLst/>
          </a:prstGeom>
          <a:noFill/>
          <a:ln w="0">
            <a:noFill/>
          </a:ln>
        </p:spPr>
      </p:pic>
      <p:sp>
        <p:nvSpPr>
          <p:cNvPr id="156" name="Text 29"/>
          <p:cNvSpPr/>
          <p:nvPr/>
        </p:nvSpPr>
        <p:spPr>
          <a:xfrm>
            <a:off x="850320" y="3686400"/>
            <a:ext cx="3117960" cy="5900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a:lnSpc>
                <a:spcPts val="2750"/>
              </a:lnSpc>
              <a:tabLst>
                <a:tab pos="0" algn="l"/>
              </a:tabLst>
            </a:pPr>
            <a:r>
              <a:rPr lang="en-US" sz="2200" b="1" u="none" strike="noStrike">
                <a:solidFill>
                  <a:srgbClr val="C2C4B5"/>
                </a:solidFill>
                <a:effectLst/>
                <a:uFillTx/>
                <a:latin typeface="Outfit Bold"/>
                <a:ea typeface="Outfit Bold"/>
              </a:rPr>
              <a:t>La Question de la Responsabilité</a:t>
            </a:r>
            <a:endParaRPr lang="fr-FR" sz="2200" b="0" u="none" strike="noStrike">
              <a:solidFill>
                <a:srgbClr val="FFFFFF"/>
              </a:solidFill>
              <a:effectLst/>
              <a:uFillTx/>
              <a:latin typeface="Arial"/>
            </a:endParaRPr>
          </a:p>
        </p:txBody>
      </p:sp>
      <p:sp>
        <p:nvSpPr>
          <p:cNvPr id="157" name="Text 30"/>
          <p:cNvSpPr/>
          <p:nvPr/>
        </p:nvSpPr>
        <p:spPr>
          <a:xfrm>
            <a:off x="850320" y="4390560"/>
            <a:ext cx="3117960" cy="301680"/>
          </a:xfrm>
          <a:prstGeom prst="rect">
            <a:avLst/>
          </a:prstGeom>
          <a:noFill/>
          <a:ln w="0">
            <a:noFill/>
          </a:ln>
        </p:spPr>
        <p:style>
          <a:lnRef idx="0">
            <a:scrgbClr r="0" g="0" b="0"/>
          </a:lnRef>
          <a:fillRef idx="0">
            <a:scrgbClr r="0" g="0" b="0"/>
          </a:fillRef>
          <a:effectRef idx="0">
            <a:scrgbClr r="0" g="0" b="0"/>
          </a:effectRef>
          <a:fontRef idx="minor"/>
        </p:style>
        <p:txBody>
          <a:bodyPr wrap="none" lIns="0" tIns="0" rIns="0" bIns="0" anchor="t">
            <a:noAutofit/>
          </a:bodyPr>
          <a:lstStyle/>
          <a:p>
            <a:pPr>
              <a:lnSpc>
                <a:spcPct val="100000"/>
              </a:lnSpc>
            </a:pPr>
            <a:endParaRPr lang="en-US" sz="1750" b="0" u="none" strike="noStrike">
              <a:solidFill>
                <a:srgbClr val="FFFFFF"/>
              </a:solidFill>
              <a:effectLst/>
              <a:uFillTx/>
              <a:latin typeface="Arial"/>
            </a:endParaRPr>
          </a:p>
        </p:txBody>
      </p:sp>
      <p:sp>
        <p:nvSpPr>
          <p:cNvPr id="158" name="Shape 15"/>
          <p:cNvSpPr/>
          <p:nvPr/>
        </p:nvSpPr>
        <p:spPr>
          <a:xfrm>
            <a:off x="4347360" y="2741400"/>
            <a:ext cx="3496320" cy="2139840"/>
          </a:xfrm>
          <a:prstGeom prst="roundRect">
            <a:avLst>
              <a:gd name="adj" fmla="val 1325"/>
            </a:avLst>
          </a:prstGeom>
          <a:solidFill>
            <a:srgbClr val="3B3C3E"/>
          </a:solid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endParaRPr lang="fr-FR" sz="1800" b="0" u="none" strike="noStrike">
              <a:solidFill>
                <a:srgbClr val="FFFFFF"/>
              </a:solidFill>
              <a:effectLst/>
              <a:uFillTx/>
              <a:latin typeface="Arial"/>
            </a:endParaRPr>
          </a:p>
        </p:txBody>
      </p:sp>
      <p:sp>
        <p:nvSpPr>
          <p:cNvPr id="159" name="Shape 16"/>
          <p:cNvSpPr/>
          <p:nvPr/>
        </p:nvSpPr>
        <p:spPr>
          <a:xfrm>
            <a:off x="4536360" y="2930400"/>
            <a:ext cx="566280" cy="566280"/>
          </a:xfrm>
          <a:prstGeom prst="roundRect">
            <a:avLst>
              <a:gd name="adj" fmla="val 13436980"/>
            </a:avLst>
          </a:prstGeom>
          <a:solidFill>
            <a:srgbClr val="9FA582"/>
          </a:solid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endParaRPr lang="fr-FR" sz="1800" b="0" u="none" strike="noStrike">
              <a:solidFill>
                <a:srgbClr val="000000"/>
              </a:solidFill>
              <a:effectLst/>
              <a:uFillTx/>
              <a:latin typeface="Arial"/>
            </a:endParaRPr>
          </a:p>
        </p:txBody>
      </p:sp>
      <p:pic>
        <p:nvPicPr>
          <p:cNvPr id="160" name="Image 4" descr="preencoded.png"/>
          <p:cNvPicPr/>
          <p:nvPr/>
        </p:nvPicPr>
        <p:blipFill>
          <a:blip r:embed="rId4"/>
          <a:stretch/>
        </p:blipFill>
        <p:spPr>
          <a:xfrm>
            <a:off x="4692600" y="3054600"/>
            <a:ext cx="254520" cy="318240"/>
          </a:xfrm>
          <a:prstGeom prst="rect">
            <a:avLst/>
          </a:prstGeom>
          <a:noFill/>
          <a:ln w="0">
            <a:noFill/>
          </a:ln>
        </p:spPr>
      </p:pic>
      <p:sp>
        <p:nvSpPr>
          <p:cNvPr id="161" name="Text 31"/>
          <p:cNvSpPr/>
          <p:nvPr/>
        </p:nvSpPr>
        <p:spPr>
          <a:xfrm>
            <a:off x="4536720" y="3686400"/>
            <a:ext cx="3117960" cy="5900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a:lnSpc>
                <a:spcPts val="2750"/>
              </a:lnSpc>
              <a:tabLst>
                <a:tab pos="0" algn="l"/>
              </a:tabLst>
            </a:pPr>
            <a:r>
              <a:rPr lang="en-US" sz="2200" b="1" u="none" strike="noStrike">
                <a:solidFill>
                  <a:srgbClr val="C2C4B5"/>
                </a:solidFill>
                <a:effectLst/>
                <a:uFillTx/>
                <a:latin typeface="Outfit Bold"/>
                <a:ea typeface="Outfit Bold"/>
              </a:rPr>
              <a:t>Biais et Transparence des Algorithmes</a:t>
            </a:r>
            <a:endParaRPr lang="fr-FR" sz="2200" b="0" u="none" strike="noStrike">
              <a:solidFill>
                <a:srgbClr val="FFFFFF"/>
              </a:solidFill>
              <a:effectLst/>
              <a:uFillTx/>
              <a:latin typeface="Arial"/>
            </a:endParaRPr>
          </a:p>
        </p:txBody>
      </p:sp>
      <p:sp>
        <p:nvSpPr>
          <p:cNvPr id="162" name="Text 32"/>
          <p:cNvSpPr/>
          <p:nvPr/>
        </p:nvSpPr>
        <p:spPr>
          <a:xfrm>
            <a:off x="4536360" y="4390560"/>
            <a:ext cx="3117960" cy="301680"/>
          </a:xfrm>
          <a:prstGeom prst="rect">
            <a:avLst/>
          </a:prstGeom>
          <a:noFill/>
          <a:ln w="0">
            <a:noFill/>
          </a:ln>
        </p:spPr>
        <p:style>
          <a:lnRef idx="0">
            <a:scrgbClr r="0" g="0" b="0"/>
          </a:lnRef>
          <a:fillRef idx="0">
            <a:scrgbClr r="0" g="0" b="0"/>
          </a:fillRef>
          <a:effectRef idx="0">
            <a:scrgbClr r="0" g="0" b="0"/>
          </a:effectRef>
          <a:fontRef idx="minor"/>
        </p:style>
        <p:txBody>
          <a:bodyPr wrap="none" lIns="0" tIns="0" rIns="0" bIns="0" anchor="t">
            <a:noAutofit/>
          </a:bodyPr>
          <a:lstStyle/>
          <a:p>
            <a:pPr>
              <a:lnSpc>
                <a:spcPct val="100000"/>
              </a:lnSpc>
            </a:pPr>
            <a:endParaRPr lang="en-US" sz="1750" b="0" u="none" strike="noStrike">
              <a:solidFill>
                <a:srgbClr val="FFFFFF"/>
              </a:solidFill>
              <a:effectLst/>
              <a:uFillTx/>
              <a:latin typeface="Arial"/>
            </a:endParaRPr>
          </a:p>
        </p:txBody>
      </p:sp>
      <p:sp>
        <p:nvSpPr>
          <p:cNvPr id="163" name="Shape 17"/>
          <p:cNvSpPr/>
          <p:nvPr/>
        </p:nvSpPr>
        <p:spPr>
          <a:xfrm>
            <a:off x="8033400" y="2741400"/>
            <a:ext cx="3496320" cy="2139840"/>
          </a:xfrm>
          <a:prstGeom prst="roundRect">
            <a:avLst>
              <a:gd name="adj" fmla="val 1325"/>
            </a:avLst>
          </a:prstGeom>
          <a:solidFill>
            <a:srgbClr val="3B3C3E"/>
          </a:solid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endParaRPr lang="fr-FR" sz="1800" b="0" u="none" strike="noStrike">
              <a:solidFill>
                <a:srgbClr val="FFFFFF"/>
              </a:solidFill>
              <a:effectLst/>
              <a:uFillTx/>
              <a:latin typeface="Arial"/>
            </a:endParaRPr>
          </a:p>
        </p:txBody>
      </p:sp>
      <p:sp>
        <p:nvSpPr>
          <p:cNvPr id="164" name="Shape 19"/>
          <p:cNvSpPr/>
          <p:nvPr/>
        </p:nvSpPr>
        <p:spPr>
          <a:xfrm>
            <a:off x="8222400" y="2930400"/>
            <a:ext cx="566280" cy="566280"/>
          </a:xfrm>
          <a:prstGeom prst="roundRect">
            <a:avLst>
              <a:gd name="adj" fmla="val 13436980"/>
            </a:avLst>
          </a:prstGeom>
          <a:solidFill>
            <a:srgbClr val="9FA582"/>
          </a:solid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endParaRPr lang="fr-FR" sz="1800" b="0" u="none" strike="noStrike">
              <a:solidFill>
                <a:srgbClr val="000000"/>
              </a:solidFill>
              <a:effectLst/>
              <a:uFillTx/>
              <a:latin typeface="Arial"/>
            </a:endParaRPr>
          </a:p>
        </p:txBody>
      </p:sp>
      <p:pic>
        <p:nvPicPr>
          <p:cNvPr id="165" name="Image 5" descr="preencoded.png"/>
          <p:cNvPicPr/>
          <p:nvPr/>
        </p:nvPicPr>
        <p:blipFill>
          <a:blip r:embed="rId5"/>
          <a:stretch/>
        </p:blipFill>
        <p:spPr>
          <a:xfrm>
            <a:off x="8378280" y="3054600"/>
            <a:ext cx="254520" cy="318240"/>
          </a:xfrm>
          <a:prstGeom prst="rect">
            <a:avLst/>
          </a:prstGeom>
          <a:noFill/>
          <a:ln w="0">
            <a:noFill/>
          </a:ln>
        </p:spPr>
      </p:pic>
      <p:sp>
        <p:nvSpPr>
          <p:cNvPr id="166" name="Text 33"/>
          <p:cNvSpPr/>
          <p:nvPr/>
        </p:nvSpPr>
        <p:spPr>
          <a:xfrm>
            <a:off x="8222400" y="3686400"/>
            <a:ext cx="3117960" cy="5900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a:lnSpc>
                <a:spcPts val="2750"/>
              </a:lnSpc>
              <a:tabLst>
                <a:tab pos="0" algn="l"/>
              </a:tabLst>
            </a:pPr>
            <a:r>
              <a:rPr lang="en-US" sz="2200" b="1" u="none" strike="noStrike">
                <a:solidFill>
                  <a:srgbClr val="C2C4B5"/>
                </a:solidFill>
                <a:effectLst/>
                <a:uFillTx/>
                <a:latin typeface="Outfit Bold"/>
                <a:ea typeface="Outfit Bold"/>
              </a:rPr>
              <a:t>L'Humanité Face à la Machine</a:t>
            </a:r>
            <a:endParaRPr lang="fr-FR" sz="2200" b="0" u="none" strike="noStrike">
              <a:solidFill>
                <a:srgbClr val="FFFFFF"/>
              </a:solidFill>
              <a:effectLst/>
              <a:uFillTx/>
              <a:latin typeface="Arial"/>
            </a:endParaRPr>
          </a:p>
        </p:txBody>
      </p:sp>
      <p:sp>
        <p:nvSpPr>
          <p:cNvPr id="167" name="Text 34"/>
          <p:cNvSpPr/>
          <p:nvPr/>
        </p:nvSpPr>
        <p:spPr>
          <a:xfrm>
            <a:off x="8222400" y="4390560"/>
            <a:ext cx="3117960" cy="301680"/>
          </a:xfrm>
          <a:prstGeom prst="rect">
            <a:avLst/>
          </a:prstGeom>
          <a:noFill/>
          <a:ln w="0">
            <a:noFill/>
          </a:ln>
        </p:spPr>
        <p:style>
          <a:lnRef idx="0">
            <a:scrgbClr r="0" g="0" b="0"/>
          </a:lnRef>
          <a:fillRef idx="0">
            <a:scrgbClr r="0" g="0" b="0"/>
          </a:fillRef>
          <a:effectRef idx="0">
            <a:scrgbClr r="0" g="0" b="0"/>
          </a:effectRef>
          <a:fontRef idx="minor"/>
        </p:style>
        <p:txBody>
          <a:bodyPr wrap="none" lIns="0" tIns="0" rIns="0" bIns="0" anchor="t">
            <a:noAutofit/>
          </a:bodyPr>
          <a:lstStyle/>
          <a:p>
            <a:pPr>
              <a:lnSpc>
                <a:spcPct val="100000"/>
              </a:lnSpc>
            </a:pPr>
            <a:endParaRPr lang="en-US" sz="1750" b="0" u="none" strike="noStrike">
              <a:solidFill>
                <a:srgbClr val="FFFFFF"/>
              </a:solidFill>
              <a:effectLst/>
              <a:uFillTx/>
              <a:latin typeface="Arial"/>
            </a:endParaRPr>
          </a:p>
        </p:txBody>
      </p:sp>
      <p:sp>
        <p:nvSpPr>
          <p:cNvPr id="168" name="Text 35"/>
          <p:cNvSpPr/>
          <p:nvPr/>
        </p:nvSpPr>
        <p:spPr>
          <a:xfrm>
            <a:off x="661320" y="5094360"/>
            <a:ext cx="10868400" cy="60408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a:lnSpc>
                <a:spcPts val="2849"/>
              </a:lnSpc>
              <a:tabLst>
                <a:tab pos="0" algn="l"/>
              </a:tabLst>
            </a:pPr>
            <a:r>
              <a:rPr lang="en-US" sz="1750" b="0" u="none" strike="noStrike">
                <a:solidFill>
                  <a:srgbClr val="C2C4B5"/>
                </a:solidFill>
                <a:effectLst/>
                <a:uFillTx/>
                <a:latin typeface="Bitter"/>
                <a:ea typeface="Bitter"/>
              </a:rPr>
              <a:t>Il est urgent de penser collectivement les régulations, formations et garde-fous pour que cette révolution technologique soit au service de l'humain.</a:t>
            </a:r>
            <a:endParaRPr lang="fr-FR" sz="1750" b="0" u="none" strike="noStrike">
              <a:solidFill>
                <a:srgbClr val="FFFFFF"/>
              </a:solidFill>
              <a:effectLst/>
              <a:uFillTx/>
              <a:latin typeface="Arial"/>
            </a:endParaRPr>
          </a:p>
        </p:txBody>
      </p:sp>
      <p:pic>
        <p:nvPicPr>
          <p:cNvPr id="169" name="Picture 168"/>
          <p:cNvPicPr/>
          <p:nvPr/>
        </p:nvPicPr>
        <p:blipFill>
          <a:blip r:embed="rId6"/>
          <a:stretch/>
        </p:blipFill>
        <p:spPr>
          <a:xfrm>
            <a:off x="10516860" y="6268320"/>
            <a:ext cx="1647000" cy="589680"/>
          </a:xfrm>
          <a:prstGeom prst="rect">
            <a:avLst/>
          </a:prstGeom>
          <a:noFill/>
          <a:ln w="0">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4800600" cy="6858000"/>
          </a:xfrm>
          <a:prstGeom prst="rect">
            <a:avLst/>
          </a:prstGeom>
        </p:spPr>
      </p:pic>
      <p:sp>
        <p:nvSpPr>
          <p:cNvPr id="3" name="Text 0"/>
          <p:cNvSpPr/>
          <p:nvPr/>
        </p:nvSpPr>
        <p:spPr>
          <a:xfrm>
            <a:off x="5233492" y="1803499"/>
            <a:ext cx="6297018" cy="2362597"/>
          </a:xfrm>
          <a:prstGeom prst="rect">
            <a:avLst/>
          </a:prstGeom>
          <a:noFill/>
          <a:ln/>
        </p:spPr>
        <p:txBody>
          <a:bodyPr wrap="square" lIns="0" tIns="0" rIns="0" bIns="0" rtlCol="0" anchor="t"/>
          <a:lstStyle/>
          <a:p>
            <a:pPr>
              <a:lnSpc>
                <a:spcPts val="4625"/>
              </a:lnSpc>
            </a:pPr>
            <a:r>
              <a:rPr lang="en-US" sz="3708" b="1" dirty="0">
                <a:solidFill>
                  <a:srgbClr val="E1E5CD"/>
                </a:solidFill>
                <a:latin typeface="Outfit Bold" pitchFamily="34" charset="0"/>
                <a:ea typeface="Outfit Bold" pitchFamily="34" charset="-122"/>
                <a:cs typeface="Outfit Bold" pitchFamily="34" charset="-120"/>
              </a:rPr>
              <a:t>La Robotisation Informatisée : Levier de Performance Économique Industrielle</a:t>
            </a:r>
            <a:endParaRPr lang="en-US" sz="3708" dirty="0"/>
          </a:p>
        </p:txBody>
      </p:sp>
      <p:sp>
        <p:nvSpPr>
          <p:cNvPr id="4" name="Text 1"/>
          <p:cNvSpPr/>
          <p:nvPr/>
        </p:nvSpPr>
        <p:spPr>
          <a:xfrm>
            <a:off x="5233492" y="4449564"/>
            <a:ext cx="6297018" cy="604838"/>
          </a:xfrm>
          <a:prstGeom prst="rect">
            <a:avLst/>
          </a:prstGeom>
          <a:noFill/>
          <a:ln/>
        </p:spPr>
        <p:txBody>
          <a:bodyPr wrap="square" lIns="0" tIns="0" rIns="0" bIns="0" rtlCol="0" anchor="t"/>
          <a:lstStyle/>
          <a:p>
            <a:pPr>
              <a:lnSpc>
                <a:spcPts val="2375"/>
              </a:lnSpc>
            </a:pPr>
            <a:r>
              <a:rPr lang="en-US" sz="1458" dirty="0">
                <a:solidFill>
                  <a:srgbClr val="C2C4B5"/>
                </a:solidFill>
                <a:latin typeface="Bitter" pitchFamily="34" charset="0"/>
                <a:ea typeface="Bitter" pitchFamily="34" charset="-122"/>
                <a:cs typeface="Bitter" pitchFamily="34" charset="-120"/>
              </a:rPr>
              <a:t>Une analyse stratégique pour les décideurs industriels en quête d'amélioration de leur compétitivité économique</a:t>
            </a:r>
            <a:endParaRPr lang="en-US" sz="1458" dirty="0"/>
          </a:p>
        </p:txBody>
      </p:sp>
      <p:pic>
        <p:nvPicPr>
          <p:cNvPr id="6" name="Picture 5">
            <a:extLst>
              <a:ext uri="{FF2B5EF4-FFF2-40B4-BE49-F238E27FC236}">
                <a16:creationId xmlns:a16="http://schemas.microsoft.com/office/drawing/2014/main" id="{66D5601E-DF3E-45E5-8AE8-51A76C6E3DF8}"/>
              </a:ext>
            </a:extLst>
          </p:cNvPr>
          <p:cNvPicPr>
            <a:picLocks noChangeAspect="1"/>
          </p:cNvPicPr>
          <p:nvPr/>
        </p:nvPicPr>
        <p:blipFill>
          <a:blip r:embed="rId4"/>
          <a:stretch>
            <a:fillRect/>
          </a:stretch>
        </p:blipFill>
        <p:spPr>
          <a:xfrm>
            <a:off x="10294673" y="6294360"/>
            <a:ext cx="1897328" cy="563641"/>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661492" y="1459905"/>
            <a:ext cx="8795444" cy="472480"/>
          </a:xfrm>
          <a:prstGeom prst="rect">
            <a:avLst/>
          </a:prstGeom>
          <a:noFill/>
          <a:ln/>
        </p:spPr>
        <p:txBody>
          <a:bodyPr wrap="none" lIns="0" tIns="0" rIns="0" bIns="0" rtlCol="0" anchor="t"/>
          <a:lstStyle/>
          <a:p>
            <a:pPr>
              <a:lnSpc>
                <a:spcPts val="3708"/>
              </a:lnSpc>
            </a:pPr>
            <a:r>
              <a:rPr lang="en-US" sz="2958" b="1" dirty="0">
                <a:solidFill>
                  <a:srgbClr val="E1E5CD"/>
                </a:solidFill>
                <a:latin typeface="Outfit Bold" pitchFamily="34" charset="0"/>
                <a:ea typeface="Outfit Bold" pitchFamily="34" charset="-122"/>
                <a:cs typeface="Outfit Bold" pitchFamily="34" charset="-120"/>
              </a:rPr>
              <a:t>Productivité accrue et réduction des coûts unitaires</a:t>
            </a:r>
            <a:endParaRPr lang="en-US" sz="2958" dirty="0"/>
          </a:p>
        </p:txBody>
      </p:sp>
      <p:sp>
        <p:nvSpPr>
          <p:cNvPr id="3" name="Text 1"/>
          <p:cNvSpPr/>
          <p:nvPr/>
        </p:nvSpPr>
        <p:spPr>
          <a:xfrm>
            <a:off x="661492" y="2404865"/>
            <a:ext cx="5316339" cy="623689"/>
          </a:xfrm>
          <a:prstGeom prst="rect">
            <a:avLst/>
          </a:prstGeom>
          <a:noFill/>
          <a:ln/>
        </p:spPr>
        <p:txBody>
          <a:bodyPr wrap="none" lIns="0" tIns="0" rIns="0" bIns="0" rtlCol="0" anchor="t"/>
          <a:lstStyle/>
          <a:p>
            <a:pPr algn="ctr">
              <a:lnSpc>
                <a:spcPts val="4875"/>
              </a:lnSpc>
            </a:pPr>
            <a:r>
              <a:rPr lang="en-US" sz="4875" b="1" dirty="0">
                <a:solidFill>
                  <a:srgbClr val="C2C4B5"/>
                </a:solidFill>
                <a:latin typeface="Outfit Bold" pitchFamily="34" charset="0"/>
                <a:ea typeface="Outfit Bold" pitchFamily="34" charset="-122"/>
                <a:cs typeface="Outfit Bold" pitchFamily="34" charset="-120"/>
              </a:rPr>
              <a:t>20-30%</a:t>
            </a:r>
            <a:endParaRPr lang="en-US" sz="4875" dirty="0"/>
          </a:p>
        </p:txBody>
      </p:sp>
      <p:sp>
        <p:nvSpPr>
          <p:cNvPr id="4" name="Text 2"/>
          <p:cNvSpPr/>
          <p:nvPr/>
        </p:nvSpPr>
        <p:spPr>
          <a:xfrm>
            <a:off x="2138264" y="3264694"/>
            <a:ext cx="2362696" cy="295275"/>
          </a:xfrm>
          <a:prstGeom prst="rect">
            <a:avLst/>
          </a:prstGeom>
          <a:noFill/>
          <a:ln/>
        </p:spPr>
        <p:txBody>
          <a:bodyPr wrap="none" lIns="0" tIns="0" rIns="0" bIns="0" rtlCol="0" anchor="t"/>
          <a:lstStyle/>
          <a:p>
            <a:pPr algn="ctr">
              <a:lnSpc>
                <a:spcPts val="2292"/>
              </a:lnSpc>
            </a:pPr>
            <a:r>
              <a:rPr lang="en-US" sz="1833" b="1" dirty="0">
                <a:solidFill>
                  <a:srgbClr val="C2C4B5"/>
                </a:solidFill>
                <a:latin typeface="Outfit Bold" pitchFamily="34" charset="0"/>
                <a:ea typeface="Outfit Bold" pitchFamily="34" charset="-122"/>
                <a:cs typeface="Outfit Bold" pitchFamily="34" charset="-120"/>
              </a:rPr>
              <a:t>Gains de productivité</a:t>
            </a:r>
            <a:endParaRPr lang="en-US" sz="1833" dirty="0"/>
          </a:p>
        </p:txBody>
      </p:sp>
      <p:sp>
        <p:nvSpPr>
          <p:cNvPr id="5" name="Text 3"/>
          <p:cNvSpPr/>
          <p:nvPr/>
        </p:nvSpPr>
        <p:spPr>
          <a:xfrm>
            <a:off x="661492" y="3673376"/>
            <a:ext cx="5316339" cy="604838"/>
          </a:xfrm>
          <a:prstGeom prst="rect">
            <a:avLst/>
          </a:prstGeom>
          <a:noFill/>
          <a:ln/>
        </p:spPr>
        <p:txBody>
          <a:bodyPr wrap="square" lIns="0" tIns="0" rIns="0" bIns="0" rtlCol="0" anchor="t"/>
          <a:lstStyle/>
          <a:p>
            <a:pPr algn="ctr">
              <a:lnSpc>
                <a:spcPts val="2375"/>
              </a:lnSpc>
            </a:pPr>
            <a:r>
              <a:rPr lang="en-US" sz="1458" dirty="0">
                <a:solidFill>
                  <a:srgbClr val="C2C4B5"/>
                </a:solidFill>
                <a:latin typeface="Bitter" pitchFamily="34" charset="0"/>
                <a:ea typeface="Bitter" pitchFamily="34" charset="-122"/>
                <a:cs typeface="Bitter" pitchFamily="34" charset="-120"/>
              </a:rPr>
              <a:t>Constatés dans les 3 à 5 ans suivant l'investissement en robotisation</a:t>
            </a:r>
            <a:endParaRPr lang="en-US" sz="1458" dirty="0"/>
          </a:p>
        </p:txBody>
      </p:sp>
      <p:sp>
        <p:nvSpPr>
          <p:cNvPr id="6" name="Text 4"/>
          <p:cNvSpPr/>
          <p:nvPr/>
        </p:nvSpPr>
        <p:spPr>
          <a:xfrm>
            <a:off x="6214070" y="2404865"/>
            <a:ext cx="5316438" cy="623689"/>
          </a:xfrm>
          <a:prstGeom prst="rect">
            <a:avLst/>
          </a:prstGeom>
          <a:noFill/>
          <a:ln/>
        </p:spPr>
        <p:txBody>
          <a:bodyPr wrap="none" lIns="0" tIns="0" rIns="0" bIns="0" rtlCol="0" anchor="t"/>
          <a:lstStyle/>
          <a:p>
            <a:pPr algn="ctr">
              <a:lnSpc>
                <a:spcPts val="4875"/>
              </a:lnSpc>
            </a:pPr>
            <a:r>
              <a:rPr lang="en-US" sz="4875" b="1" dirty="0">
                <a:solidFill>
                  <a:srgbClr val="C2C4B5"/>
                </a:solidFill>
                <a:latin typeface="Outfit Bold" pitchFamily="34" charset="0"/>
                <a:ea typeface="Outfit Bold" pitchFamily="34" charset="-122"/>
                <a:cs typeface="Outfit Bold" pitchFamily="34" charset="-120"/>
              </a:rPr>
              <a:t>15-25%</a:t>
            </a:r>
            <a:endParaRPr lang="en-US" sz="4875" dirty="0"/>
          </a:p>
        </p:txBody>
      </p:sp>
      <p:sp>
        <p:nvSpPr>
          <p:cNvPr id="7" name="Text 5"/>
          <p:cNvSpPr/>
          <p:nvPr/>
        </p:nvSpPr>
        <p:spPr>
          <a:xfrm>
            <a:off x="7663061" y="3264694"/>
            <a:ext cx="2418358" cy="295275"/>
          </a:xfrm>
          <a:prstGeom prst="rect">
            <a:avLst/>
          </a:prstGeom>
          <a:noFill/>
          <a:ln/>
        </p:spPr>
        <p:txBody>
          <a:bodyPr wrap="none" lIns="0" tIns="0" rIns="0" bIns="0" rtlCol="0" anchor="t"/>
          <a:lstStyle/>
          <a:p>
            <a:pPr algn="ctr">
              <a:lnSpc>
                <a:spcPts val="2292"/>
              </a:lnSpc>
            </a:pPr>
            <a:r>
              <a:rPr lang="en-US" sz="1833" b="1" dirty="0">
                <a:solidFill>
                  <a:srgbClr val="C2C4B5"/>
                </a:solidFill>
                <a:latin typeface="Outfit Bold" pitchFamily="34" charset="0"/>
                <a:ea typeface="Outfit Bold" pitchFamily="34" charset="-122"/>
                <a:cs typeface="Outfit Bold" pitchFamily="34" charset="-120"/>
              </a:rPr>
              <a:t>Baisse du coût unitaire</a:t>
            </a:r>
            <a:endParaRPr lang="en-US" sz="1833" dirty="0"/>
          </a:p>
        </p:txBody>
      </p:sp>
      <p:sp>
        <p:nvSpPr>
          <p:cNvPr id="8" name="Text 6"/>
          <p:cNvSpPr/>
          <p:nvPr/>
        </p:nvSpPr>
        <p:spPr>
          <a:xfrm>
            <a:off x="6214070" y="3673376"/>
            <a:ext cx="5316438" cy="604838"/>
          </a:xfrm>
          <a:prstGeom prst="rect">
            <a:avLst/>
          </a:prstGeom>
          <a:noFill/>
          <a:ln/>
        </p:spPr>
        <p:txBody>
          <a:bodyPr wrap="square" lIns="0" tIns="0" rIns="0" bIns="0" rtlCol="0" anchor="t"/>
          <a:lstStyle/>
          <a:p>
            <a:pPr algn="ctr">
              <a:lnSpc>
                <a:spcPts val="2375"/>
              </a:lnSpc>
            </a:pPr>
            <a:r>
              <a:rPr lang="en-US" sz="1458" dirty="0">
                <a:solidFill>
                  <a:srgbClr val="C2C4B5"/>
                </a:solidFill>
                <a:latin typeface="Bitter" pitchFamily="34" charset="0"/>
                <a:ea typeface="Bitter" pitchFamily="34" charset="-122"/>
                <a:cs typeface="Bitter" pitchFamily="34" charset="-120"/>
              </a:rPr>
              <a:t>Réduction significative selon les secteurs industriels (Source: IFR)</a:t>
            </a:r>
            <a:endParaRPr lang="en-US" sz="1458" dirty="0"/>
          </a:p>
        </p:txBody>
      </p:sp>
      <p:sp>
        <p:nvSpPr>
          <p:cNvPr id="9" name="Text 7"/>
          <p:cNvSpPr/>
          <p:nvPr/>
        </p:nvSpPr>
        <p:spPr>
          <a:xfrm>
            <a:off x="661492" y="4490839"/>
            <a:ext cx="10869018" cy="907257"/>
          </a:xfrm>
          <a:prstGeom prst="rect">
            <a:avLst/>
          </a:prstGeom>
          <a:noFill/>
          <a:ln/>
        </p:spPr>
        <p:txBody>
          <a:bodyPr wrap="square" lIns="0" tIns="0" rIns="0" bIns="0" rtlCol="0" anchor="t"/>
          <a:lstStyle/>
          <a:p>
            <a:pPr>
              <a:lnSpc>
                <a:spcPts val="2375"/>
              </a:lnSpc>
            </a:pPr>
            <a:r>
              <a:rPr lang="en-US" sz="1458" dirty="0">
                <a:solidFill>
                  <a:srgbClr val="C2C4B5"/>
                </a:solidFill>
                <a:latin typeface="Bitter" pitchFamily="34" charset="0"/>
                <a:ea typeface="Bitter" pitchFamily="34" charset="-122"/>
                <a:cs typeface="Bitter" pitchFamily="34" charset="-120"/>
              </a:rPr>
              <a:t>Les robots informatisés contribuent directement à ces performances économiques grâce à leur fonctionnement continu, la réduction des temps de cycle, et l'exécution précise des tâches complexes. Ils diminuent également les pertes, rebuts et non-conformités tout en optimisant l'usage des matières premières et de l'énergie.</a:t>
            </a:r>
            <a:endParaRPr lang="en-US" sz="1458" dirty="0"/>
          </a:p>
        </p:txBody>
      </p:sp>
      <p:pic>
        <p:nvPicPr>
          <p:cNvPr id="11" name="Picture 10">
            <a:extLst>
              <a:ext uri="{FF2B5EF4-FFF2-40B4-BE49-F238E27FC236}">
                <a16:creationId xmlns:a16="http://schemas.microsoft.com/office/drawing/2014/main" id="{7E58B07D-0EF0-4D17-BE13-B3813999F38F}"/>
              </a:ext>
            </a:extLst>
          </p:cNvPr>
          <p:cNvPicPr>
            <a:picLocks noChangeAspect="1"/>
          </p:cNvPicPr>
          <p:nvPr/>
        </p:nvPicPr>
        <p:blipFill>
          <a:blip r:embed="rId3"/>
          <a:stretch>
            <a:fillRect/>
          </a:stretch>
        </p:blipFill>
        <p:spPr>
          <a:xfrm>
            <a:off x="10294673" y="6273027"/>
            <a:ext cx="1897328" cy="563641"/>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661492" y="610493"/>
            <a:ext cx="8751590" cy="472480"/>
          </a:xfrm>
          <a:prstGeom prst="rect">
            <a:avLst/>
          </a:prstGeom>
          <a:noFill/>
          <a:ln/>
        </p:spPr>
        <p:txBody>
          <a:bodyPr wrap="none" lIns="0" tIns="0" rIns="0" bIns="0" rtlCol="0" anchor="t"/>
          <a:lstStyle/>
          <a:p>
            <a:pPr>
              <a:lnSpc>
                <a:spcPts val="3708"/>
              </a:lnSpc>
            </a:pPr>
            <a:r>
              <a:rPr lang="en-US" sz="2958" b="1" dirty="0">
                <a:solidFill>
                  <a:srgbClr val="E1E5CD"/>
                </a:solidFill>
                <a:latin typeface="Outfit Bold" pitchFamily="34" charset="0"/>
                <a:ea typeface="Outfit Bold" pitchFamily="34" charset="-122"/>
                <a:cs typeface="Outfit Bold" pitchFamily="34" charset="-120"/>
              </a:rPr>
              <a:t>Valeur ajoutée et transformation des compétences</a:t>
            </a:r>
            <a:endParaRPr lang="en-US" sz="2958" dirty="0"/>
          </a:p>
        </p:txBody>
      </p:sp>
      <p:sp>
        <p:nvSpPr>
          <p:cNvPr id="3" name="Text 1"/>
          <p:cNvSpPr/>
          <p:nvPr/>
        </p:nvSpPr>
        <p:spPr>
          <a:xfrm>
            <a:off x="661492" y="1465659"/>
            <a:ext cx="5770364" cy="907257"/>
          </a:xfrm>
          <a:prstGeom prst="rect">
            <a:avLst/>
          </a:prstGeom>
          <a:noFill/>
          <a:ln/>
        </p:spPr>
        <p:txBody>
          <a:bodyPr wrap="square" lIns="0" tIns="0" rIns="0" bIns="0" rtlCol="0" anchor="t"/>
          <a:lstStyle/>
          <a:p>
            <a:pPr>
              <a:lnSpc>
                <a:spcPts val="2375"/>
              </a:lnSpc>
            </a:pPr>
            <a:r>
              <a:rPr lang="en-US" sz="1458" dirty="0">
                <a:solidFill>
                  <a:srgbClr val="C2C4B5"/>
                </a:solidFill>
                <a:latin typeface="Bitter" pitchFamily="34" charset="0"/>
                <a:ea typeface="Bitter" pitchFamily="34" charset="-122"/>
                <a:cs typeface="Bitter" pitchFamily="34" charset="-120"/>
              </a:rPr>
              <a:t>La robotisation transforme fondamentalement la structure des emplois industriels, avec une évolution mesurable de la qualification des effectifs.</a:t>
            </a:r>
            <a:endParaRPr lang="en-US" sz="1458" dirty="0"/>
          </a:p>
        </p:txBody>
      </p:sp>
      <p:pic>
        <p:nvPicPr>
          <p:cNvPr id="4" name="Image 0" descr="preencoded.png"/>
          <p:cNvPicPr>
            <a:picLocks noChangeAspect="1"/>
          </p:cNvPicPr>
          <p:nvPr/>
        </p:nvPicPr>
        <p:blipFill>
          <a:blip r:embed="rId3"/>
          <a:stretch>
            <a:fillRect/>
          </a:stretch>
        </p:blipFill>
        <p:spPr>
          <a:xfrm>
            <a:off x="661492" y="2585542"/>
            <a:ext cx="945058" cy="1164729"/>
          </a:xfrm>
          <a:prstGeom prst="rect">
            <a:avLst/>
          </a:prstGeom>
        </p:spPr>
      </p:pic>
      <p:sp>
        <p:nvSpPr>
          <p:cNvPr id="5" name="Text 2"/>
          <p:cNvSpPr/>
          <p:nvPr/>
        </p:nvSpPr>
        <p:spPr>
          <a:xfrm>
            <a:off x="1795562" y="2774553"/>
            <a:ext cx="2362696" cy="295275"/>
          </a:xfrm>
          <a:prstGeom prst="rect">
            <a:avLst/>
          </a:prstGeom>
          <a:noFill/>
          <a:ln/>
        </p:spPr>
        <p:txBody>
          <a:bodyPr wrap="none" lIns="0" tIns="0" rIns="0" bIns="0" rtlCol="0" anchor="t"/>
          <a:lstStyle/>
          <a:p>
            <a:pPr>
              <a:lnSpc>
                <a:spcPts val="2292"/>
              </a:lnSpc>
            </a:pPr>
            <a:r>
              <a:rPr lang="en-US" sz="1833" b="1" dirty="0">
                <a:solidFill>
                  <a:srgbClr val="C2C4B5"/>
                </a:solidFill>
                <a:latin typeface="Outfit Bold" pitchFamily="34" charset="0"/>
                <a:ea typeface="Outfit Bold" pitchFamily="34" charset="-122"/>
                <a:cs typeface="Outfit Bold" pitchFamily="34" charset="-120"/>
              </a:rPr>
              <a:t>Réduction</a:t>
            </a:r>
            <a:endParaRPr lang="en-US" sz="1833" dirty="0"/>
          </a:p>
        </p:txBody>
      </p:sp>
      <p:sp>
        <p:nvSpPr>
          <p:cNvPr id="6" name="Text 3"/>
          <p:cNvSpPr/>
          <p:nvPr/>
        </p:nvSpPr>
        <p:spPr>
          <a:xfrm>
            <a:off x="1795562" y="3258841"/>
            <a:ext cx="4636294" cy="302419"/>
          </a:xfrm>
          <a:prstGeom prst="rect">
            <a:avLst/>
          </a:prstGeom>
          <a:noFill/>
          <a:ln/>
        </p:spPr>
        <p:txBody>
          <a:bodyPr wrap="none" lIns="0" tIns="0" rIns="0" bIns="0" rtlCol="0" anchor="t"/>
          <a:lstStyle/>
          <a:p>
            <a:pPr>
              <a:lnSpc>
                <a:spcPts val="2375"/>
              </a:lnSpc>
            </a:pPr>
            <a:r>
              <a:rPr lang="en-US" sz="1458" dirty="0">
                <a:solidFill>
                  <a:srgbClr val="C2C4B5"/>
                </a:solidFill>
                <a:latin typeface="Bitter" pitchFamily="34" charset="0"/>
                <a:ea typeface="Bitter" pitchFamily="34" charset="-122"/>
                <a:cs typeface="Bitter" pitchFamily="34" charset="-120"/>
              </a:rPr>
              <a:t>Emplois peu qualifiés et tâches répétitives</a:t>
            </a:r>
            <a:endParaRPr lang="en-US" sz="1458" dirty="0"/>
          </a:p>
        </p:txBody>
      </p:sp>
      <p:pic>
        <p:nvPicPr>
          <p:cNvPr id="7" name="Image 1" descr="preencoded.png"/>
          <p:cNvPicPr>
            <a:picLocks noChangeAspect="1"/>
          </p:cNvPicPr>
          <p:nvPr/>
        </p:nvPicPr>
        <p:blipFill>
          <a:blip r:embed="rId4"/>
          <a:stretch>
            <a:fillRect/>
          </a:stretch>
        </p:blipFill>
        <p:spPr>
          <a:xfrm>
            <a:off x="661492" y="3750270"/>
            <a:ext cx="945058" cy="1467148"/>
          </a:xfrm>
          <a:prstGeom prst="rect">
            <a:avLst/>
          </a:prstGeom>
        </p:spPr>
      </p:pic>
      <p:sp>
        <p:nvSpPr>
          <p:cNvPr id="8" name="Text 4"/>
          <p:cNvSpPr/>
          <p:nvPr/>
        </p:nvSpPr>
        <p:spPr>
          <a:xfrm>
            <a:off x="1795562" y="3939282"/>
            <a:ext cx="2362696" cy="295275"/>
          </a:xfrm>
          <a:prstGeom prst="rect">
            <a:avLst/>
          </a:prstGeom>
          <a:noFill/>
          <a:ln/>
        </p:spPr>
        <p:txBody>
          <a:bodyPr wrap="none" lIns="0" tIns="0" rIns="0" bIns="0" rtlCol="0" anchor="t"/>
          <a:lstStyle/>
          <a:p>
            <a:pPr>
              <a:lnSpc>
                <a:spcPts val="2292"/>
              </a:lnSpc>
            </a:pPr>
            <a:r>
              <a:rPr lang="en-US" sz="1833" b="1" dirty="0">
                <a:solidFill>
                  <a:srgbClr val="C2C4B5"/>
                </a:solidFill>
                <a:latin typeface="Outfit Bold" pitchFamily="34" charset="0"/>
                <a:ea typeface="Outfit Bold" pitchFamily="34" charset="-122"/>
                <a:cs typeface="Outfit Bold" pitchFamily="34" charset="-120"/>
              </a:rPr>
              <a:t>Création</a:t>
            </a:r>
            <a:endParaRPr lang="en-US" sz="1833" dirty="0"/>
          </a:p>
        </p:txBody>
      </p:sp>
      <p:sp>
        <p:nvSpPr>
          <p:cNvPr id="9" name="Text 5"/>
          <p:cNvSpPr/>
          <p:nvPr/>
        </p:nvSpPr>
        <p:spPr>
          <a:xfrm>
            <a:off x="1795562" y="4423569"/>
            <a:ext cx="4636294" cy="604838"/>
          </a:xfrm>
          <a:prstGeom prst="rect">
            <a:avLst/>
          </a:prstGeom>
          <a:noFill/>
          <a:ln/>
        </p:spPr>
        <p:txBody>
          <a:bodyPr wrap="square" lIns="0" tIns="0" rIns="0" bIns="0" rtlCol="0" anchor="t"/>
          <a:lstStyle/>
          <a:p>
            <a:pPr>
              <a:lnSpc>
                <a:spcPts val="2375"/>
              </a:lnSpc>
            </a:pPr>
            <a:r>
              <a:rPr lang="en-US" sz="1458" dirty="0">
                <a:solidFill>
                  <a:srgbClr val="C2C4B5"/>
                </a:solidFill>
                <a:latin typeface="Bitter" pitchFamily="34" charset="0"/>
                <a:ea typeface="Bitter" pitchFamily="34" charset="-122"/>
                <a:cs typeface="Bitter" pitchFamily="34" charset="-120"/>
              </a:rPr>
              <a:t>Postes techniques et d'encadrement mieux rémunérés</a:t>
            </a:r>
            <a:endParaRPr lang="en-US" sz="1458" dirty="0"/>
          </a:p>
        </p:txBody>
      </p:sp>
      <p:pic>
        <p:nvPicPr>
          <p:cNvPr id="10" name="Image 2" descr="preencoded.png"/>
          <p:cNvPicPr>
            <a:picLocks noChangeAspect="1"/>
          </p:cNvPicPr>
          <p:nvPr/>
        </p:nvPicPr>
        <p:blipFill>
          <a:blip r:embed="rId5"/>
          <a:stretch>
            <a:fillRect/>
          </a:stretch>
        </p:blipFill>
        <p:spPr>
          <a:xfrm>
            <a:off x="6899374" y="1508224"/>
            <a:ext cx="4637385" cy="2738933"/>
          </a:xfrm>
          <a:prstGeom prst="rect">
            <a:avLst/>
          </a:prstGeom>
        </p:spPr>
      </p:pic>
      <p:sp>
        <p:nvSpPr>
          <p:cNvPr id="11" name="Text 6"/>
          <p:cNvSpPr/>
          <p:nvPr/>
        </p:nvSpPr>
        <p:spPr>
          <a:xfrm>
            <a:off x="6899374" y="4459784"/>
            <a:ext cx="4637385" cy="483791"/>
          </a:xfrm>
          <a:prstGeom prst="rect">
            <a:avLst/>
          </a:prstGeom>
          <a:noFill/>
          <a:ln/>
        </p:spPr>
        <p:txBody>
          <a:bodyPr wrap="square" lIns="0" tIns="0" rIns="0" bIns="0" rtlCol="0" anchor="t"/>
          <a:lstStyle/>
          <a:p>
            <a:pPr>
              <a:lnSpc>
                <a:spcPts val="1875"/>
              </a:lnSpc>
            </a:pPr>
            <a:r>
              <a:rPr lang="en-US" sz="1167" dirty="0">
                <a:solidFill>
                  <a:srgbClr val="C2C4B5"/>
                </a:solidFill>
                <a:latin typeface="Bitter" pitchFamily="34" charset="0"/>
                <a:ea typeface="Bitter" pitchFamily="34" charset="-122"/>
                <a:cs typeface="Bitter" pitchFamily="34" charset="-120"/>
              </a:rPr>
              <a:t>Évolution de la structure des emplois dans l'industrie automobile française</a:t>
            </a:r>
            <a:endParaRPr lang="en-US" sz="1167" dirty="0"/>
          </a:p>
        </p:txBody>
      </p:sp>
      <p:sp>
        <p:nvSpPr>
          <p:cNvPr id="12" name="Text 7"/>
          <p:cNvSpPr/>
          <p:nvPr/>
        </p:nvSpPr>
        <p:spPr>
          <a:xfrm>
            <a:off x="661492" y="5642669"/>
            <a:ext cx="10869018" cy="604838"/>
          </a:xfrm>
          <a:prstGeom prst="rect">
            <a:avLst/>
          </a:prstGeom>
          <a:noFill/>
          <a:ln/>
        </p:spPr>
        <p:txBody>
          <a:bodyPr wrap="square" lIns="0" tIns="0" rIns="0" bIns="0" rtlCol="0" anchor="t"/>
          <a:lstStyle/>
          <a:p>
            <a:pPr>
              <a:lnSpc>
                <a:spcPts val="2375"/>
              </a:lnSpc>
            </a:pPr>
            <a:r>
              <a:rPr lang="en-US" sz="1458" dirty="0">
                <a:solidFill>
                  <a:srgbClr val="C2C4B5"/>
                </a:solidFill>
                <a:latin typeface="Bitter" pitchFamily="34" charset="0"/>
                <a:ea typeface="Bitter" pitchFamily="34" charset="-122"/>
                <a:cs typeface="Bitter" pitchFamily="34" charset="-120"/>
              </a:rPr>
              <a:t>Cette transformation génère une </a:t>
            </a:r>
            <a:r>
              <a:rPr lang="en-US" sz="1458" dirty="0">
                <a:solidFill>
                  <a:srgbClr val="9FA582"/>
                </a:solidFill>
                <a:latin typeface="Bitter" pitchFamily="34" charset="0"/>
                <a:ea typeface="Bitter" pitchFamily="34" charset="-122"/>
                <a:cs typeface="Bitter" pitchFamily="34" charset="-120"/>
              </a:rPr>
              <a:t>augmentation de la valeur ajoutée par salarié de 10% à 15%</a:t>
            </a:r>
            <a:r>
              <a:rPr lang="en-US" sz="1458" dirty="0">
                <a:solidFill>
                  <a:srgbClr val="C2C4B5"/>
                </a:solidFill>
                <a:latin typeface="Bitter" pitchFamily="34" charset="0"/>
                <a:ea typeface="Bitter" pitchFamily="34" charset="-122"/>
                <a:cs typeface="Bitter" pitchFamily="34" charset="-120"/>
              </a:rPr>
              <a:t> sur cinq ans dans certains secteurs comme l'agroalimentaire et l'industrie pharmaceutique.</a:t>
            </a:r>
            <a:endParaRPr lang="en-US" sz="1458"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2480767"/>
          </a:xfrm>
          <a:prstGeom prst="rect">
            <a:avLst/>
          </a:prstGeom>
        </p:spPr>
      </p:pic>
      <p:sp>
        <p:nvSpPr>
          <p:cNvPr id="3" name="Text 0"/>
          <p:cNvSpPr/>
          <p:nvPr/>
        </p:nvSpPr>
        <p:spPr>
          <a:xfrm>
            <a:off x="661492" y="3092946"/>
            <a:ext cx="7175698" cy="472480"/>
          </a:xfrm>
          <a:prstGeom prst="rect">
            <a:avLst/>
          </a:prstGeom>
          <a:noFill/>
          <a:ln/>
        </p:spPr>
        <p:txBody>
          <a:bodyPr wrap="none" lIns="0" tIns="0" rIns="0" bIns="0" rtlCol="0" anchor="t"/>
          <a:lstStyle/>
          <a:p>
            <a:pPr>
              <a:lnSpc>
                <a:spcPts val="3708"/>
              </a:lnSpc>
            </a:pPr>
            <a:r>
              <a:rPr lang="en-US" sz="2958" b="1" dirty="0">
                <a:solidFill>
                  <a:srgbClr val="E1E5CD"/>
                </a:solidFill>
                <a:latin typeface="Outfit Bold" pitchFamily="34" charset="0"/>
                <a:ea typeface="Outfit Bold" pitchFamily="34" charset="-122"/>
                <a:cs typeface="Outfit Bold" pitchFamily="34" charset="-120"/>
              </a:rPr>
              <a:t>Impact sur la compétitivité internationale</a:t>
            </a:r>
            <a:endParaRPr lang="en-US" sz="2958" dirty="0"/>
          </a:p>
        </p:txBody>
      </p:sp>
      <p:sp>
        <p:nvSpPr>
          <p:cNvPr id="4" name="Shape 1"/>
          <p:cNvSpPr/>
          <p:nvPr/>
        </p:nvSpPr>
        <p:spPr>
          <a:xfrm>
            <a:off x="661492" y="3778052"/>
            <a:ext cx="3496965" cy="2349599"/>
          </a:xfrm>
          <a:prstGeom prst="roundRect">
            <a:avLst>
              <a:gd name="adj" fmla="val 1207"/>
            </a:avLst>
          </a:prstGeom>
          <a:solidFill>
            <a:srgbClr val="1C1D1F"/>
          </a:solidFill>
          <a:ln w="30480">
            <a:solidFill>
              <a:srgbClr val="545557"/>
            </a:solidFill>
            <a:prstDash val="solid"/>
          </a:ln>
        </p:spPr>
      </p:sp>
      <p:sp>
        <p:nvSpPr>
          <p:cNvPr id="5" name="Text 2"/>
          <p:cNvSpPr/>
          <p:nvPr/>
        </p:nvSpPr>
        <p:spPr>
          <a:xfrm>
            <a:off x="875903" y="3992463"/>
            <a:ext cx="2555082" cy="295275"/>
          </a:xfrm>
          <a:prstGeom prst="rect">
            <a:avLst/>
          </a:prstGeom>
          <a:noFill/>
          <a:ln/>
        </p:spPr>
        <p:txBody>
          <a:bodyPr wrap="none" lIns="0" tIns="0" rIns="0" bIns="0" rtlCol="0" anchor="t"/>
          <a:lstStyle/>
          <a:p>
            <a:pPr>
              <a:lnSpc>
                <a:spcPts val="2292"/>
              </a:lnSpc>
            </a:pPr>
            <a:r>
              <a:rPr lang="en-US" sz="1833" b="1" dirty="0">
                <a:solidFill>
                  <a:srgbClr val="C2C4B5"/>
                </a:solidFill>
                <a:latin typeface="Outfit Bold" pitchFamily="34" charset="0"/>
                <a:ea typeface="Outfit Bold" pitchFamily="34" charset="-122"/>
                <a:cs typeface="Outfit Bold" pitchFamily="34" charset="-120"/>
              </a:rPr>
              <a:t>Compétitivité à l'export</a:t>
            </a:r>
            <a:endParaRPr lang="en-US" sz="1833" dirty="0"/>
          </a:p>
        </p:txBody>
      </p:sp>
      <p:sp>
        <p:nvSpPr>
          <p:cNvPr id="6" name="Text 3"/>
          <p:cNvSpPr/>
          <p:nvPr/>
        </p:nvSpPr>
        <p:spPr>
          <a:xfrm>
            <a:off x="875903" y="4401146"/>
            <a:ext cx="3068142" cy="1512094"/>
          </a:xfrm>
          <a:prstGeom prst="rect">
            <a:avLst/>
          </a:prstGeom>
          <a:noFill/>
          <a:ln/>
        </p:spPr>
        <p:txBody>
          <a:bodyPr wrap="square" lIns="0" tIns="0" rIns="0" bIns="0" rtlCol="0" anchor="t"/>
          <a:lstStyle/>
          <a:p>
            <a:pPr>
              <a:lnSpc>
                <a:spcPts val="2375"/>
              </a:lnSpc>
            </a:pPr>
            <a:r>
              <a:rPr lang="en-US" sz="1458" dirty="0">
                <a:solidFill>
                  <a:srgbClr val="C2C4B5"/>
                </a:solidFill>
                <a:latin typeface="Bitter" pitchFamily="34" charset="0"/>
                <a:ea typeface="Bitter" pitchFamily="34" charset="-122"/>
                <a:cs typeface="Bitter" pitchFamily="34" charset="-120"/>
              </a:rPr>
              <a:t>62% des entreprises françaises robotisées constatent une amélioration de leur position sur les marchés internationaux (Symop-IFR, 2023)</a:t>
            </a:r>
            <a:endParaRPr lang="en-US" sz="1458" dirty="0"/>
          </a:p>
        </p:txBody>
      </p:sp>
      <p:sp>
        <p:nvSpPr>
          <p:cNvPr id="7" name="Shape 4"/>
          <p:cNvSpPr/>
          <p:nvPr/>
        </p:nvSpPr>
        <p:spPr>
          <a:xfrm>
            <a:off x="4347468" y="3778052"/>
            <a:ext cx="3496965" cy="2349599"/>
          </a:xfrm>
          <a:prstGeom prst="roundRect">
            <a:avLst>
              <a:gd name="adj" fmla="val 1207"/>
            </a:avLst>
          </a:prstGeom>
          <a:solidFill>
            <a:srgbClr val="1C1D1F"/>
          </a:solidFill>
          <a:ln w="30480">
            <a:solidFill>
              <a:srgbClr val="545557"/>
            </a:solidFill>
            <a:prstDash val="solid"/>
          </a:ln>
        </p:spPr>
      </p:sp>
      <p:sp>
        <p:nvSpPr>
          <p:cNvPr id="8" name="Text 5"/>
          <p:cNvSpPr/>
          <p:nvPr/>
        </p:nvSpPr>
        <p:spPr>
          <a:xfrm>
            <a:off x="4561881" y="3992463"/>
            <a:ext cx="2784574" cy="295275"/>
          </a:xfrm>
          <a:prstGeom prst="rect">
            <a:avLst/>
          </a:prstGeom>
          <a:noFill/>
          <a:ln/>
        </p:spPr>
        <p:txBody>
          <a:bodyPr wrap="none" lIns="0" tIns="0" rIns="0" bIns="0" rtlCol="0" anchor="t"/>
          <a:lstStyle/>
          <a:p>
            <a:pPr>
              <a:lnSpc>
                <a:spcPts val="2292"/>
              </a:lnSpc>
            </a:pPr>
            <a:r>
              <a:rPr lang="en-US" sz="1833" b="1" dirty="0">
                <a:solidFill>
                  <a:srgbClr val="C2C4B5"/>
                </a:solidFill>
                <a:latin typeface="Outfit Bold" pitchFamily="34" charset="0"/>
                <a:ea typeface="Outfit Bold" pitchFamily="34" charset="-122"/>
                <a:cs typeface="Outfit Bold" pitchFamily="34" charset="-120"/>
              </a:rPr>
              <a:t>Relocalisation industrielle</a:t>
            </a:r>
            <a:endParaRPr lang="en-US" sz="1833" dirty="0"/>
          </a:p>
        </p:txBody>
      </p:sp>
      <p:sp>
        <p:nvSpPr>
          <p:cNvPr id="9" name="Text 6"/>
          <p:cNvSpPr/>
          <p:nvPr/>
        </p:nvSpPr>
        <p:spPr>
          <a:xfrm>
            <a:off x="4561880" y="4401145"/>
            <a:ext cx="3068142" cy="1209675"/>
          </a:xfrm>
          <a:prstGeom prst="rect">
            <a:avLst/>
          </a:prstGeom>
          <a:noFill/>
          <a:ln/>
        </p:spPr>
        <p:txBody>
          <a:bodyPr wrap="square" lIns="0" tIns="0" rIns="0" bIns="0" rtlCol="0" anchor="t"/>
          <a:lstStyle/>
          <a:p>
            <a:pPr>
              <a:lnSpc>
                <a:spcPts val="2375"/>
              </a:lnSpc>
            </a:pPr>
            <a:r>
              <a:rPr lang="en-US" sz="1458" dirty="0">
                <a:solidFill>
                  <a:srgbClr val="C2C4B5"/>
                </a:solidFill>
                <a:latin typeface="Bitter" pitchFamily="34" charset="0"/>
                <a:ea typeface="Bitter" pitchFamily="34" charset="-122"/>
                <a:cs typeface="Bitter" pitchFamily="34" charset="-120"/>
              </a:rPr>
              <a:t>28% des entreprises ont rapatrié une partie de leur production initialement délocalisée dans des pays à bas coûts (DGE)</a:t>
            </a:r>
            <a:endParaRPr lang="en-US" sz="1458" dirty="0"/>
          </a:p>
        </p:txBody>
      </p:sp>
      <p:sp>
        <p:nvSpPr>
          <p:cNvPr id="10" name="Shape 7"/>
          <p:cNvSpPr/>
          <p:nvPr/>
        </p:nvSpPr>
        <p:spPr>
          <a:xfrm>
            <a:off x="8033444" y="3778052"/>
            <a:ext cx="3496965" cy="2349599"/>
          </a:xfrm>
          <a:prstGeom prst="roundRect">
            <a:avLst>
              <a:gd name="adj" fmla="val 1207"/>
            </a:avLst>
          </a:prstGeom>
          <a:solidFill>
            <a:srgbClr val="1C1D1F"/>
          </a:solidFill>
          <a:ln w="30480">
            <a:solidFill>
              <a:srgbClr val="545557"/>
            </a:solidFill>
            <a:prstDash val="solid"/>
          </a:ln>
        </p:spPr>
      </p:sp>
      <p:sp>
        <p:nvSpPr>
          <p:cNvPr id="11" name="Text 8"/>
          <p:cNvSpPr/>
          <p:nvPr/>
        </p:nvSpPr>
        <p:spPr>
          <a:xfrm>
            <a:off x="8247856" y="3992463"/>
            <a:ext cx="2382044" cy="295275"/>
          </a:xfrm>
          <a:prstGeom prst="rect">
            <a:avLst/>
          </a:prstGeom>
          <a:noFill/>
          <a:ln/>
        </p:spPr>
        <p:txBody>
          <a:bodyPr wrap="none" lIns="0" tIns="0" rIns="0" bIns="0" rtlCol="0" anchor="t"/>
          <a:lstStyle/>
          <a:p>
            <a:pPr>
              <a:lnSpc>
                <a:spcPts val="2292"/>
              </a:lnSpc>
            </a:pPr>
            <a:r>
              <a:rPr lang="en-US" sz="1833" b="1" dirty="0">
                <a:solidFill>
                  <a:srgbClr val="C2C4B5"/>
                </a:solidFill>
                <a:latin typeface="Outfit Bold" pitchFamily="34" charset="0"/>
                <a:ea typeface="Outfit Bold" pitchFamily="34" charset="-122"/>
                <a:cs typeface="Outfit Bold" pitchFamily="34" charset="-120"/>
              </a:rPr>
              <a:t>Capacité d'innovation</a:t>
            </a:r>
            <a:endParaRPr lang="en-US" sz="1833" dirty="0"/>
          </a:p>
        </p:txBody>
      </p:sp>
      <p:sp>
        <p:nvSpPr>
          <p:cNvPr id="12" name="Text 9"/>
          <p:cNvSpPr/>
          <p:nvPr/>
        </p:nvSpPr>
        <p:spPr>
          <a:xfrm>
            <a:off x="8247856" y="4401145"/>
            <a:ext cx="3068142" cy="1209675"/>
          </a:xfrm>
          <a:prstGeom prst="rect">
            <a:avLst/>
          </a:prstGeom>
          <a:noFill/>
          <a:ln/>
        </p:spPr>
        <p:txBody>
          <a:bodyPr wrap="square" lIns="0" tIns="0" rIns="0" bIns="0" rtlCol="0" anchor="t"/>
          <a:lstStyle/>
          <a:p>
            <a:pPr>
              <a:lnSpc>
                <a:spcPts val="2375"/>
              </a:lnSpc>
            </a:pPr>
            <a:r>
              <a:rPr lang="en-US" sz="1458" dirty="0">
                <a:solidFill>
                  <a:srgbClr val="C2C4B5"/>
                </a:solidFill>
                <a:latin typeface="Bitter" pitchFamily="34" charset="0"/>
                <a:ea typeface="Bitter" pitchFamily="34" charset="-122"/>
                <a:cs typeface="Bitter" pitchFamily="34" charset="-120"/>
              </a:rPr>
              <a:t>45% des industriels réinvestissent les marges supplémentaires dans l'innovation produit et la montée en gamme</a:t>
            </a:r>
            <a:endParaRPr lang="en-US" sz="1458"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641350" y="652066"/>
            <a:ext cx="9226748" cy="458093"/>
          </a:xfrm>
          <a:prstGeom prst="rect">
            <a:avLst/>
          </a:prstGeom>
          <a:noFill/>
          <a:ln/>
        </p:spPr>
        <p:txBody>
          <a:bodyPr wrap="none" lIns="0" tIns="0" rIns="0" bIns="0" rtlCol="0" anchor="t"/>
          <a:lstStyle/>
          <a:p>
            <a:pPr>
              <a:lnSpc>
                <a:spcPts val="3583"/>
              </a:lnSpc>
            </a:pPr>
            <a:r>
              <a:rPr lang="en-US" sz="2875" b="1" dirty="0">
                <a:solidFill>
                  <a:srgbClr val="E1E5CD"/>
                </a:solidFill>
                <a:latin typeface="Outfit Bold" pitchFamily="34" charset="0"/>
                <a:ea typeface="Outfit Bold" pitchFamily="34" charset="-122"/>
                <a:cs typeface="Outfit Bold" pitchFamily="34" charset="-120"/>
              </a:rPr>
              <a:t>Retour sur investissement et perspectives économiques</a:t>
            </a:r>
            <a:endParaRPr lang="en-US" sz="2875" dirty="0"/>
          </a:p>
        </p:txBody>
      </p:sp>
      <p:sp>
        <p:nvSpPr>
          <p:cNvPr id="3" name="Shape 1"/>
          <p:cNvSpPr/>
          <p:nvPr/>
        </p:nvSpPr>
        <p:spPr>
          <a:xfrm>
            <a:off x="641350" y="1476573"/>
            <a:ext cx="1818183" cy="1055787"/>
          </a:xfrm>
          <a:prstGeom prst="roundRect">
            <a:avLst>
              <a:gd name="adj" fmla="val 2604"/>
            </a:avLst>
          </a:prstGeom>
          <a:solidFill>
            <a:srgbClr val="3B3C3E"/>
          </a:solidFill>
          <a:ln/>
        </p:spPr>
      </p:sp>
      <p:pic>
        <p:nvPicPr>
          <p:cNvPr id="4" name="Image 0" descr="preencoded.png"/>
          <p:cNvPicPr>
            <a:picLocks noChangeAspect="1"/>
          </p:cNvPicPr>
          <p:nvPr/>
        </p:nvPicPr>
        <p:blipFill>
          <a:blip r:embed="rId3"/>
          <a:stretch>
            <a:fillRect/>
          </a:stretch>
        </p:blipFill>
        <p:spPr>
          <a:xfrm>
            <a:off x="1421607" y="1843386"/>
            <a:ext cx="257671" cy="322064"/>
          </a:xfrm>
          <a:prstGeom prst="rect">
            <a:avLst/>
          </a:prstGeom>
        </p:spPr>
      </p:pic>
      <p:sp>
        <p:nvSpPr>
          <p:cNvPr id="5" name="Text 2"/>
          <p:cNvSpPr/>
          <p:nvPr/>
        </p:nvSpPr>
        <p:spPr>
          <a:xfrm>
            <a:off x="2642692" y="1659732"/>
            <a:ext cx="3103860" cy="286345"/>
          </a:xfrm>
          <a:prstGeom prst="rect">
            <a:avLst/>
          </a:prstGeom>
          <a:noFill/>
          <a:ln/>
        </p:spPr>
        <p:txBody>
          <a:bodyPr wrap="none" lIns="0" tIns="0" rIns="0" bIns="0" rtlCol="0" anchor="t"/>
          <a:lstStyle/>
          <a:p>
            <a:pPr>
              <a:lnSpc>
                <a:spcPts val="2250"/>
              </a:lnSpc>
            </a:pPr>
            <a:r>
              <a:rPr lang="en-US" sz="1792" b="1" dirty="0">
                <a:solidFill>
                  <a:srgbClr val="C2C4B5"/>
                </a:solidFill>
                <a:latin typeface="Outfit Bold" pitchFamily="34" charset="0"/>
                <a:ea typeface="Outfit Bold" pitchFamily="34" charset="-122"/>
                <a:cs typeface="Outfit Bold" pitchFamily="34" charset="-120"/>
              </a:rPr>
              <a:t>Phase 1: Investissement initial</a:t>
            </a:r>
            <a:endParaRPr lang="en-US" sz="1792" dirty="0"/>
          </a:p>
        </p:txBody>
      </p:sp>
      <p:sp>
        <p:nvSpPr>
          <p:cNvPr id="6" name="Text 3"/>
          <p:cNvSpPr/>
          <p:nvPr/>
        </p:nvSpPr>
        <p:spPr>
          <a:xfrm>
            <a:off x="2642692" y="2056011"/>
            <a:ext cx="4996756" cy="293192"/>
          </a:xfrm>
          <a:prstGeom prst="rect">
            <a:avLst/>
          </a:prstGeom>
          <a:noFill/>
          <a:ln/>
        </p:spPr>
        <p:txBody>
          <a:bodyPr wrap="none" lIns="0" tIns="0" rIns="0" bIns="0" rtlCol="0" anchor="t"/>
          <a:lstStyle/>
          <a:p>
            <a:pPr>
              <a:lnSpc>
                <a:spcPts val="2292"/>
              </a:lnSpc>
            </a:pPr>
            <a:r>
              <a:rPr lang="en-US" sz="1417" dirty="0">
                <a:solidFill>
                  <a:srgbClr val="C2C4B5"/>
                </a:solidFill>
                <a:latin typeface="Bitter" pitchFamily="34" charset="0"/>
                <a:ea typeface="Bitter" pitchFamily="34" charset="-122"/>
                <a:cs typeface="Bitter" pitchFamily="34" charset="-120"/>
              </a:rPr>
              <a:t>Acquisition et intégration des solutions robotisées (1-2 ans)</a:t>
            </a:r>
            <a:endParaRPr lang="en-US" sz="1417" dirty="0"/>
          </a:p>
        </p:txBody>
      </p:sp>
      <p:sp>
        <p:nvSpPr>
          <p:cNvPr id="7" name="Shape 4"/>
          <p:cNvSpPr/>
          <p:nvPr/>
        </p:nvSpPr>
        <p:spPr>
          <a:xfrm>
            <a:off x="2551113" y="2519660"/>
            <a:ext cx="8907958" cy="12700"/>
          </a:xfrm>
          <a:prstGeom prst="roundRect">
            <a:avLst>
              <a:gd name="adj" fmla="val 216442"/>
            </a:avLst>
          </a:prstGeom>
          <a:solidFill>
            <a:srgbClr val="545557"/>
          </a:solidFill>
          <a:ln/>
        </p:spPr>
      </p:sp>
      <p:sp>
        <p:nvSpPr>
          <p:cNvPr id="8" name="Shape 5"/>
          <p:cNvSpPr/>
          <p:nvPr/>
        </p:nvSpPr>
        <p:spPr>
          <a:xfrm>
            <a:off x="641350" y="2623939"/>
            <a:ext cx="3636368" cy="1055787"/>
          </a:xfrm>
          <a:prstGeom prst="roundRect">
            <a:avLst>
              <a:gd name="adj" fmla="val 2604"/>
            </a:avLst>
          </a:prstGeom>
          <a:solidFill>
            <a:srgbClr val="3B3C3E"/>
          </a:solidFill>
          <a:ln/>
        </p:spPr>
      </p:sp>
      <p:pic>
        <p:nvPicPr>
          <p:cNvPr id="9" name="Image 1" descr="preencoded.png"/>
          <p:cNvPicPr>
            <a:picLocks noChangeAspect="1"/>
          </p:cNvPicPr>
          <p:nvPr/>
        </p:nvPicPr>
        <p:blipFill>
          <a:blip r:embed="rId4"/>
          <a:stretch>
            <a:fillRect/>
          </a:stretch>
        </p:blipFill>
        <p:spPr>
          <a:xfrm>
            <a:off x="2330649" y="2990751"/>
            <a:ext cx="257671" cy="322064"/>
          </a:xfrm>
          <a:prstGeom prst="rect">
            <a:avLst/>
          </a:prstGeom>
        </p:spPr>
      </p:pic>
      <p:sp>
        <p:nvSpPr>
          <p:cNvPr id="10" name="Text 6"/>
          <p:cNvSpPr/>
          <p:nvPr/>
        </p:nvSpPr>
        <p:spPr>
          <a:xfrm>
            <a:off x="4460876" y="2807097"/>
            <a:ext cx="3892054" cy="286345"/>
          </a:xfrm>
          <a:prstGeom prst="rect">
            <a:avLst/>
          </a:prstGeom>
          <a:noFill/>
          <a:ln/>
        </p:spPr>
        <p:txBody>
          <a:bodyPr wrap="none" lIns="0" tIns="0" rIns="0" bIns="0" rtlCol="0" anchor="t"/>
          <a:lstStyle/>
          <a:p>
            <a:pPr>
              <a:lnSpc>
                <a:spcPts val="2250"/>
              </a:lnSpc>
            </a:pPr>
            <a:r>
              <a:rPr lang="en-US" sz="1792" b="1" dirty="0">
                <a:solidFill>
                  <a:srgbClr val="C2C4B5"/>
                </a:solidFill>
                <a:latin typeface="Outfit Bold" pitchFamily="34" charset="0"/>
                <a:ea typeface="Outfit Bold" pitchFamily="34" charset="-122"/>
                <a:cs typeface="Outfit Bold" pitchFamily="34" charset="-120"/>
              </a:rPr>
              <a:t>Phase 2: Optimisation opérationnelle</a:t>
            </a:r>
            <a:endParaRPr lang="en-US" sz="1792" dirty="0"/>
          </a:p>
        </p:txBody>
      </p:sp>
      <p:sp>
        <p:nvSpPr>
          <p:cNvPr id="11" name="Text 7"/>
          <p:cNvSpPr/>
          <p:nvPr/>
        </p:nvSpPr>
        <p:spPr>
          <a:xfrm>
            <a:off x="4460875" y="3203377"/>
            <a:ext cx="6360021" cy="293192"/>
          </a:xfrm>
          <a:prstGeom prst="rect">
            <a:avLst/>
          </a:prstGeom>
          <a:noFill/>
          <a:ln/>
        </p:spPr>
        <p:txBody>
          <a:bodyPr wrap="none" lIns="0" tIns="0" rIns="0" bIns="0" rtlCol="0" anchor="t"/>
          <a:lstStyle/>
          <a:p>
            <a:pPr>
              <a:lnSpc>
                <a:spcPts val="2292"/>
              </a:lnSpc>
            </a:pPr>
            <a:r>
              <a:rPr lang="en-US" sz="1417" dirty="0">
                <a:solidFill>
                  <a:srgbClr val="C2C4B5"/>
                </a:solidFill>
                <a:latin typeface="Bitter" pitchFamily="34" charset="0"/>
                <a:ea typeface="Bitter" pitchFamily="34" charset="-122"/>
                <a:cs typeface="Bitter" pitchFamily="34" charset="-120"/>
              </a:rPr>
              <a:t>Hausse de productivité de 25-30% et réduction des coûts unitaires (2-5 ans)</a:t>
            </a:r>
            <a:endParaRPr lang="en-US" sz="1417" dirty="0"/>
          </a:p>
        </p:txBody>
      </p:sp>
      <p:sp>
        <p:nvSpPr>
          <p:cNvPr id="12" name="Shape 8"/>
          <p:cNvSpPr/>
          <p:nvPr/>
        </p:nvSpPr>
        <p:spPr>
          <a:xfrm>
            <a:off x="4369296" y="3667026"/>
            <a:ext cx="7089775" cy="12700"/>
          </a:xfrm>
          <a:prstGeom prst="roundRect">
            <a:avLst>
              <a:gd name="adj" fmla="val 216442"/>
            </a:avLst>
          </a:prstGeom>
          <a:solidFill>
            <a:srgbClr val="545557"/>
          </a:solidFill>
          <a:ln/>
        </p:spPr>
      </p:sp>
      <p:sp>
        <p:nvSpPr>
          <p:cNvPr id="13" name="Shape 9"/>
          <p:cNvSpPr/>
          <p:nvPr/>
        </p:nvSpPr>
        <p:spPr>
          <a:xfrm>
            <a:off x="641350" y="3771306"/>
            <a:ext cx="5454650" cy="1642169"/>
          </a:xfrm>
          <a:prstGeom prst="roundRect">
            <a:avLst>
              <a:gd name="adj" fmla="val 1674"/>
            </a:avLst>
          </a:prstGeom>
          <a:solidFill>
            <a:srgbClr val="3B3C3E"/>
          </a:solidFill>
          <a:ln/>
        </p:spPr>
      </p:sp>
      <p:pic>
        <p:nvPicPr>
          <p:cNvPr id="14" name="Image 2" descr="preencoded.png"/>
          <p:cNvPicPr>
            <a:picLocks noChangeAspect="1"/>
          </p:cNvPicPr>
          <p:nvPr/>
        </p:nvPicPr>
        <p:blipFill>
          <a:blip r:embed="rId5"/>
          <a:stretch>
            <a:fillRect/>
          </a:stretch>
        </p:blipFill>
        <p:spPr>
          <a:xfrm>
            <a:off x="3239790" y="4431308"/>
            <a:ext cx="257671" cy="322064"/>
          </a:xfrm>
          <a:prstGeom prst="rect">
            <a:avLst/>
          </a:prstGeom>
        </p:spPr>
      </p:pic>
      <p:sp>
        <p:nvSpPr>
          <p:cNvPr id="15" name="Text 10"/>
          <p:cNvSpPr/>
          <p:nvPr/>
        </p:nvSpPr>
        <p:spPr>
          <a:xfrm>
            <a:off x="6279158" y="3954463"/>
            <a:ext cx="3677245" cy="286345"/>
          </a:xfrm>
          <a:prstGeom prst="rect">
            <a:avLst/>
          </a:prstGeom>
          <a:noFill/>
          <a:ln/>
        </p:spPr>
        <p:txBody>
          <a:bodyPr wrap="none" lIns="0" tIns="0" rIns="0" bIns="0" rtlCol="0" anchor="t"/>
          <a:lstStyle/>
          <a:p>
            <a:pPr>
              <a:lnSpc>
                <a:spcPts val="2250"/>
              </a:lnSpc>
            </a:pPr>
            <a:r>
              <a:rPr lang="en-US" sz="1792" b="1" dirty="0">
                <a:solidFill>
                  <a:srgbClr val="C2C4B5"/>
                </a:solidFill>
                <a:latin typeface="Outfit Bold" pitchFamily="34" charset="0"/>
                <a:ea typeface="Outfit Bold" pitchFamily="34" charset="-122"/>
                <a:cs typeface="Outfit Bold" pitchFamily="34" charset="-120"/>
              </a:rPr>
              <a:t>Phase 3: Consolidation compétitive</a:t>
            </a:r>
            <a:endParaRPr lang="en-US" sz="1792" dirty="0"/>
          </a:p>
        </p:txBody>
      </p:sp>
      <p:sp>
        <p:nvSpPr>
          <p:cNvPr id="16" name="Text 11"/>
          <p:cNvSpPr/>
          <p:nvPr/>
        </p:nvSpPr>
        <p:spPr>
          <a:xfrm>
            <a:off x="6279158" y="4350743"/>
            <a:ext cx="5088334" cy="879574"/>
          </a:xfrm>
          <a:prstGeom prst="rect">
            <a:avLst/>
          </a:prstGeom>
          <a:noFill/>
          <a:ln/>
        </p:spPr>
        <p:txBody>
          <a:bodyPr wrap="square" lIns="0" tIns="0" rIns="0" bIns="0" rtlCol="0" anchor="t"/>
          <a:lstStyle/>
          <a:p>
            <a:pPr>
              <a:lnSpc>
                <a:spcPts val="2292"/>
              </a:lnSpc>
            </a:pPr>
            <a:r>
              <a:rPr lang="en-US" sz="1417" dirty="0">
                <a:solidFill>
                  <a:srgbClr val="C2C4B5"/>
                </a:solidFill>
                <a:latin typeface="Bitter" pitchFamily="34" charset="0"/>
                <a:ea typeface="Bitter" pitchFamily="34" charset="-122"/>
                <a:cs typeface="Bitter" pitchFamily="34" charset="-120"/>
              </a:rPr>
              <a:t>Renforcement des positions sur les marchés nationaux et internationaux, augmentation de la valeur ajoutée de 12% en moyenne (5+ ans)</a:t>
            </a:r>
            <a:endParaRPr lang="en-US" sz="1417" dirty="0"/>
          </a:p>
        </p:txBody>
      </p:sp>
      <p:sp>
        <p:nvSpPr>
          <p:cNvPr id="17" name="Text 12"/>
          <p:cNvSpPr/>
          <p:nvPr/>
        </p:nvSpPr>
        <p:spPr>
          <a:xfrm>
            <a:off x="641350" y="5619552"/>
            <a:ext cx="10909300" cy="586383"/>
          </a:xfrm>
          <a:prstGeom prst="rect">
            <a:avLst/>
          </a:prstGeom>
          <a:noFill/>
          <a:ln/>
        </p:spPr>
        <p:txBody>
          <a:bodyPr wrap="square" lIns="0" tIns="0" rIns="0" bIns="0" rtlCol="0" anchor="t"/>
          <a:lstStyle/>
          <a:p>
            <a:pPr>
              <a:lnSpc>
                <a:spcPts val="2292"/>
              </a:lnSpc>
            </a:pPr>
            <a:r>
              <a:rPr lang="en-US" sz="1417" dirty="0">
                <a:solidFill>
                  <a:srgbClr val="C2C4B5"/>
                </a:solidFill>
                <a:latin typeface="Bitter" pitchFamily="34" charset="0"/>
                <a:ea typeface="Bitter" pitchFamily="34" charset="-122"/>
                <a:cs typeface="Bitter" pitchFamily="34" charset="-120"/>
              </a:rPr>
              <a:t>Les entreprises industrielles françaises qui ont massivement investi dans la robotisation démontrent une </a:t>
            </a:r>
            <a:r>
              <a:rPr lang="en-US" sz="1417" dirty="0">
                <a:solidFill>
                  <a:srgbClr val="9FA582"/>
                </a:solidFill>
                <a:latin typeface="Bitter" pitchFamily="34" charset="0"/>
                <a:ea typeface="Bitter" pitchFamily="34" charset="-122"/>
                <a:cs typeface="Bitter" pitchFamily="34" charset="-120"/>
              </a:rPr>
              <a:t>résilience économique supérieure</a:t>
            </a:r>
            <a:r>
              <a:rPr lang="en-US" sz="1417" dirty="0">
                <a:solidFill>
                  <a:srgbClr val="C2C4B5"/>
                </a:solidFill>
                <a:latin typeface="Bitter" pitchFamily="34" charset="0"/>
                <a:ea typeface="Bitter" pitchFamily="34" charset="-122"/>
                <a:cs typeface="Bitter" pitchFamily="34" charset="-120"/>
              </a:rPr>
              <a:t> face aux chocs conjoncturels et une capacité accrue à maintenir des emplois qualifiés sur le territoire national.</a:t>
            </a:r>
            <a:endParaRPr lang="en-US" sz="1417"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0">
            <a:extLst>
              <a:ext uri="{FF2B5EF4-FFF2-40B4-BE49-F238E27FC236}">
                <a16:creationId xmlns:a16="http://schemas.microsoft.com/office/drawing/2014/main" id="{615C1DEA-F4A1-4A00-81F9-E80DECFF4ACB}"/>
              </a:ext>
            </a:extLst>
          </p:cNvPr>
          <p:cNvSpPr/>
          <p:nvPr/>
        </p:nvSpPr>
        <p:spPr>
          <a:xfrm>
            <a:off x="3733254" y="3133675"/>
            <a:ext cx="4725492" cy="590649"/>
          </a:xfrm>
          <a:prstGeom prst="rect">
            <a:avLst/>
          </a:prstGeom>
          <a:noFill/>
          <a:ln/>
        </p:spPr>
        <p:txBody>
          <a:bodyPr wrap="none" lIns="0" tIns="0" rIns="0" bIns="0" rtlCol="0" anchor="t"/>
          <a:lstStyle/>
          <a:p>
            <a:pPr algn="ctr">
              <a:lnSpc>
                <a:spcPts val="4625"/>
              </a:lnSpc>
            </a:pPr>
            <a:r>
              <a:rPr lang="en-US" sz="7200" b="1" dirty="0">
                <a:solidFill>
                  <a:srgbClr val="E1E5CD"/>
                </a:solidFill>
                <a:latin typeface="Outfit Bold" pitchFamily="34" charset="0"/>
                <a:ea typeface="Outfit Bold" pitchFamily="34" charset="-122"/>
                <a:cs typeface="Outfit Bold" pitchFamily="34" charset="-120"/>
              </a:rPr>
              <a:t>Conclusion</a:t>
            </a:r>
            <a:endParaRPr lang="en-US" sz="7200" dirty="0"/>
          </a:p>
        </p:txBody>
      </p:sp>
    </p:spTree>
    <p:extLst>
      <p:ext uri="{BB962C8B-B14F-4D97-AF65-F5344CB8AC3E}">
        <p14:creationId xmlns:p14="http://schemas.microsoft.com/office/powerpoint/2010/main" val="36342208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661492" y="859831"/>
            <a:ext cx="4997946" cy="590649"/>
          </a:xfrm>
          <a:prstGeom prst="rect">
            <a:avLst/>
          </a:prstGeom>
          <a:noFill/>
          <a:ln/>
        </p:spPr>
        <p:txBody>
          <a:bodyPr wrap="none" lIns="0" tIns="0" rIns="0" bIns="0" rtlCol="0" anchor="t"/>
          <a:lstStyle/>
          <a:p>
            <a:pPr>
              <a:lnSpc>
                <a:spcPts val="4625"/>
              </a:lnSpc>
            </a:pPr>
            <a:r>
              <a:rPr lang="en-US" sz="3708" b="1" dirty="0">
                <a:solidFill>
                  <a:srgbClr val="E1E5CD"/>
                </a:solidFill>
                <a:latin typeface="Outfit Bold" pitchFamily="34" charset="0"/>
                <a:ea typeface="Outfit Bold" pitchFamily="34" charset="-122"/>
                <a:cs typeface="Outfit Bold" pitchFamily="34" charset="-120"/>
              </a:rPr>
              <a:t>Plan de la Présentation</a:t>
            </a:r>
            <a:endParaRPr lang="en-US" sz="3708" dirty="0"/>
          </a:p>
        </p:txBody>
      </p:sp>
      <p:sp>
        <p:nvSpPr>
          <p:cNvPr id="3" name="Shape 1"/>
          <p:cNvSpPr/>
          <p:nvPr/>
        </p:nvSpPr>
        <p:spPr>
          <a:xfrm>
            <a:off x="661492" y="3470374"/>
            <a:ext cx="10869018" cy="25400"/>
          </a:xfrm>
          <a:prstGeom prst="roundRect">
            <a:avLst>
              <a:gd name="adj" fmla="val 111628"/>
            </a:avLst>
          </a:prstGeom>
          <a:solidFill>
            <a:srgbClr val="545557"/>
          </a:solidFill>
          <a:ln/>
        </p:spPr>
      </p:sp>
      <p:sp>
        <p:nvSpPr>
          <p:cNvPr id="4" name="Shape 2"/>
          <p:cNvSpPr/>
          <p:nvPr/>
        </p:nvSpPr>
        <p:spPr>
          <a:xfrm>
            <a:off x="3306961" y="2903339"/>
            <a:ext cx="25400" cy="567035"/>
          </a:xfrm>
          <a:prstGeom prst="roundRect">
            <a:avLst>
              <a:gd name="adj" fmla="val 111628"/>
            </a:avLst>
          </a:prstGeom>
          <a:solidFill>
            <a:srgbClr val="545557"/>
          </a:solidFill>
          <a:ln/>
        </p:spPr>
      </p:sp>
      <p:sp>
        <p:nvSpPr>
          <p:cNvPr id="5" name="Shape 3"/>
          <p:cNvSpPr/>
          <p:nvPr/>
        </p:nvSpPr>
        <p:spPr>
          <a:xfrm>
            <a:off x="3107035" y="3257748"/>
            <a:ext cx="425252" cy="425252"/>
          </a:xfrm>
          <a:prstGeom prst="roundRect">
            <a:avLst>
              <a:gd name="adj" fmla="val 6667"/>
            </a:avLst>
          </a:prstGeom>
          <a:solidFill>
            <a:srgbClr val="3B3C3E"/>
          </a:solidFill>
          <a:ln/>
        </p:spPr>
      </p:sp>
      <p:sp>
        <p:nvSpPr>
          <p:cNvPr id="6" name="Text 4"/>
          <p:cNvSpPr/>
          <p:nvPr/>
        </p:nvSpPr>
        <p:spPr>
          <a:xfrm>
            <a:off x="3177927" y="3293170"/>
            <a:ext cx="283468" cy="354409"/>
          </a:xfrm>
          <a:prstGeom prst="rect">
            <a:avLst/>
          </a:prstGeom>
          <a:noFill/>
          <a:ln/>
        </p:spPr>
        <p:txBody>
          <a:bodyPr wrap="none" lIns="0" tIns="0" rIns="0" bIns="0" rtlCol="0" anchor="t"/>
          <a:lstStyle/>
          <a:p>
            <a:pPr algn="ctr">
              <a:lnSpc>
                <a:spcPts val="2208"/>
              </a:lnSpc>
            </a:pPr>
            <a:r>
              <a:rPr lang="en-US" sz="2208" b="1" dirty="0">
                <a:solidFill>
                  <a:srgbClr val="C2C4B5"/>
                </a:solidFill>
                <a:latin typeface="Outfit Bold" pitchFamily="34" charset="0"/>
                <a:ea typeface="Outfit Bold" pitchFamily="34" charset="-122"/>
                <a:cs typeface="Outfit Bold" pitchFamily="34" charset="-120"/>
              </a:rPr>
              <a:t>1</a:t>
            </a:r>
            <a:endParaRPr lang="en-US" sz="2208" dirty="0"/>
          </a:p>
        </p:txBody>
      </p:sp>
      <p:sp>
        <p:nvSpPr>
          <p:cNvPr id="7" name="Text 5"/>
          <p:cNvSpPr/>
          <p:nvPr/>
        </p:nvSpPr>
        <p:spPr>
          <a:xfrm>
            <a:off x="850504" y="1828503"/>
            <a:ext cx="4938316" cy="885825"/>
          </a:xfrm>
          <a:prstGeom prst="rect">
            <a:avLst/>
          </a:prstGeom>
          <a:noFill/>
          <a:ln/>
        </p:spPr>
        <p:txBody>
          <a:bodyPr wrap="square" lIns="0" tIns="0" rIns="0" bIns="0" rtlCol="0" anchor="t"/>
          <a:lstStyle/>
          <a:p>
            <a:pPr algn="ctr">
              <a:lnSpc>
                <a:spcPts val="2292"/>
              </a:lnSpc>
            </a:pPr>
            <a:r>
              <a:rPr lang="en-US" sz="1833" b="1" dirty="0">
                <a:solidFill>
                  <a:srgbClr val="C2C4B5"/>
                </a:solidFill>
                <a:latin typeface="Outfit Bold" pitchFamily="34" charset="0"/>
                <a:ea typeface="Outfit Bold" pitchFamily="34" charset="-122"/>
                <a:cs typeface="Outfit Bold" pitchFamily="34" charset="-120"/>
              </a:rPr>
              <a:t>Comment peut-on encadrer l'intégration des intelligences artificielles pour empêcher les dérives ?</a:t>
            </a:r>
            <a:endParaRPr lang="en-US" sz="1833" dirty="0"/>
          </a:p>
        </p:txBody>
      </p:sp>
      <p:sp>
        <p:nvSpPr>
          <p:cNvPr id="8" name="Shape 6"/>
          <p:cNvSpPr/>
          <p:nvPr/>
        </p:nvSpPr>
        <p:spPr>
          <a:xfrm>
            <a:off x="6083201" y="3470374"/>
            <a:ext cx="25400" cy="567035"/>
          </a:xfrm>
          <a:prstGeom prst="roundRect">
            <a:avLst>
              <a:gd name="adj" fmla="val 111628"/>
            </a:avLst>
          </a:prstGeom>
          <a:solidFill>
            <a:srgbClr val="545557"/>
          </a:solidFill>
          <a:ln/>
        </p:spPr>
      </p:sp>
      <p:sp>
        <p:nvSpPr>
          <p:cNvPr id="9" name="Shape 7"/>
          <p:cNvSpPr/>
          <p:nvPr/>
        </p:nvSpPr>
        <p:spPr>
          <a:xfrm>
            <a:off x="5883275" y="3257748"/>
            <a:ext cx="425252" cy="425252"/>
          </a:xfrm>
          <a:prstGeom prst="roundRect">
            <a:avLst>
              <a:gd name="adj" fmla="val 6667"/>
            </a:avLst>
          </a:prstGeom>
          <a:solidFill>
            <a:srgbClr val="3B3C3E"/>
          </a:solidFill>
          <a:ln/>
        </p:spPr>
      </p:sp>
      <p:sp>
        <p:nvSpPr>
          <p:cNvPr id="10" name="Text 8"/>
          <p:cNvSpPr/>
          <p:nvPr/>
        </p:nvSpPr>
        <p:spPr>
          <a:xfrm>
            <a:off x="5954167" y="3293170"/>
            <a:ext cx="283468" cy="354409"/>
          </a:xfrm>
          <a:prstGeom prst="rect">
            <a:avLst/>
          </a:prstGeom>
          <a:noFill/>
          <a:ln/>
        </p:spPr>
        <p:txBody>
          <a:bodyPr wrap="none" lIns="0" tIns="0" rIns="0" bIns="0" rtlCol="0" anchor="t"/>
          <a:lstStyle/>
          <a:p>
            <a:pPr algn="ctr">
              <a:lnSpc>
                <a:spcPts val="2208"/>
              </a:lnSpc>
            </a:pPr>
            <a:r>
              <a:rPr lang="en-US" sz="2208" b="1" dirty="0">
                <a:solidFill>
                  <a:srgbClr val="C2C4B5"/>
                </a:solidFill>
                <a:latin typeface="Outfit Bold" pitchFamily="34" charset="0"/>
                <a:ea typeface="Outfit Bold" pitchFamily="34" charset="-122"/>
                <a:cs typeface="Outfit Bold" pitchFamily="34" charset="-120"/>
              </a:rPr>
              <a:t>2</a:t>
            </a:r>
            <a:endParaRPr lang="en-US" sz="2208" dirty="0"/>
          </a:p>
        </p:txBody>
      </p:sp>
      <p:sp>
        <p:nvSpPr>
          <p:cNvPr id="11" name="Text 9"/>
          <p:cNvSpPr/>
          <p:nvPr/>
        </p:nvSpPr>
        <p:spPr>
          <a:xfrm>
            <a:off x="3626743" y="4226421"/>
            <a:ext cx="4938415" cy="1771650"/>
          </a:xfrm>
          <a:prstGeom prst="rect">
            <a:avLst/>
          </a:prstGeom>
          <a:noFill/>
          <a:ln/>
        </p:spPr>
        <p:txBody>
          <a:bodyPr wrap="square" lIns="0" tIns="0" rIns="0" bIns="0" rtlCol="0" anchor="t"/>
          <a:lstStyle/>
          <a:p>
            <a:pPr algn="ctr">
              <a:lnSpc>
                <a:spcPts val="2292"/>
              </a:lnSpc>
            </a:pPr>
            <a:r>
              <a:rPr lang="en-US" sz="1833" b="1" dirty="0">
                <a:solidFill>
                  <a:srgbClr val="C2C4B5"/>
                </a:solidFill>
                <a:latin typeface="Outfit Bold" pitchFamily="34" charset="0"/>
                <a:ea typeface="Outfit Bold" pitchFamily="34" charset="-122"/>
                <a:cs typeface="Outfit Bold" pitchFamily="34" charset="-120"/>
              </a:rPr>
              <a:t> Dans quelle mesure l'intégration des robots dans les secteurs professionnels redéfinit-elle les rôles humains et les enjeux sociaux et si robots prennent de plus en plus de décisions de manière autonome, qui doit être tenu responsable en cas d'erreur ?</a:t>
            </a:r>
            <a:endParaRPr lang="en-US" sz="1833" dirty="0"/>
          </a:p>
        </p:txBody>
      </p:sp>
      <p:sp>
        <p:nvSpPr>
          <p:cNvPr id="12" name="Shape 10"/>
          <p:cNvSpPr/>
          <p:nvPr/>
        </p:nvSpPr>
        <p:spPr>
          <a:xfrm>
            <a:off x="8859540" y="2903339"/>
            <a:ext cx="25400" cy="567035"/>
          </a:xfrm>
          <a:prstGeom prst="roundRect">
            <a:avLst>
              <a:gd name="adj" fmla="val 111628"/>
            </a:avLst>
          </a:prstGeom>
          <a:solidFill>
            <a:srgbClr val="545557"/>
          </a:solidFill>
          <a:ln/>
        </p:spPr>
      </p:sp>
      <p:sp>
        <p:nvSpPr>
          <p:cNvPr id="13" name="Shape 11"/>
          <p:cNvSpPr/>
          <p:nvPr/>
        </p:nvSpPr>
        <p:spPr>
          <a:xfrm>
            <a:off x="8659614" y="3257748"/>
            <a:ext cx="425252" cy="425252"/>
          </a:xfrm>
          <a:prstGeom prst="roundRect">
            <a:avLst>
              <a:gd name="adj" fmla="val 6667"/>
            </a:avLst>
          </a:prstGeom>
          <a:solidFill>
            <a:srgbClr val="3B3C3E"/>
          </a:solidFill>
          <a:ln/>
        </p:spPr>
      </p:sp>
      <p:sp>
        <p:nvSpPr>
          <p:cNvPr id="14" name="Text 12"/>
          <p:cNvSpPr/>
          <p:nvPr/>
        </p:nvSpPr>
        <p:spPr>
          <a:xfrm>
            <a:off x="8730506" y="3293170"/>
            <a:ext cx="283468" cy="354409"/>
          </a:xfrm>
          <a:prstGeom prst="rect">
            <a:avLst/>
          </a:prstGeom>
          <a:noFill/>
          <a:ln/>
        </p:spPr>
        <p:txBody>
          <a:bodyPr wrap="none" lIns="0" tIns="0" rIns="0" bIns="0" rtlCol="0" anchor="t"/>
          <a:lstStyle/>
          <a:p>
            <a:pPr algn="ctr">
              <a:lnSpc>
                <a:spcPts val="2208"/>
              </a:lnSpc>
            </a:pPr>
            <a:r>
              <a:rPr lang="en-US" sz="2208" b="1" dirty="0">
                <a:solidFill>
                  <a:srgbClr val="C2C4B5"/>
                </a:solidFill>
                <a:latin typeface="Outfit Bold" pitchFamily="34" charset="0"/>
                <a:ea typeface="Outfit Bold" pitchFamily="34" charset="-122"/>
                <a:cs typeface="Outfit Bold" pitchFamily="34" charset="-120"/>
              </a:rPr>
              <a:t>3</a:t>
            </a:r>
            <a:endParaRPr lang="en-US" sz="2208" dirty="0"/>
          </a:p>
        </p:txBody>
      </p:sp>
      <p:sp>
        <p:nvSpPr>
          <p:cNvPr id="15" name="Text 13"/>
          <p:cNvSpPr/>
          <p:nvPr/>
        </p:nvSpPr>
        <p:spPr>
          <a:xfrm>
            <a:off x="6403082" y="1828503"/>
            <a:ext cx="4938415" cy="885825"/>
          </a:xfrm>
          <a:prstGeom prst="rect">
            <a:avLst/>
          </a:prstGeom>
          <a:noFill/>
          <a:ln/>
        </p:spPr>
        <p:txBody>
          <a:bodyPr wrap="square" lIns="0" tIns="0" rIns="0" bIns="0" rtlCol="0" anchor="t"/>
          <a:lstStyle/>
          <a:p>
            <a:pPr algn="ctr">
              <a:lnSpc>
                <a:spcPts val="2292"/>
              </a:lnSpc>
            </a:pPr>
            <a:r>
              <a:rPr lang="en-US" sz="1833" b="1" dirty="0">
                <a:solidFill>
                  <a:srgbClr val="C2C4B5"/>
                </a:solidFill>
                <a:latin typeface="Outfit Bold" pitchFamily="34" charset="0"/>
                <a:ea typeface="Outfit Bold" pitchFamily="34" charset="-122"/>
                <a:cs typeface="Outfit Bold" pitchFamily="34" charset="-120"/>
              </a:rPr>
              <a:t>Comment la robotisation informatisée influence-t-elle la productivité et l’emploi dans les industries modernes ?</a:t>
            </a:r>
            <a:endParaRPr lang="en-US" sz="1833"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4800600" cy="6858000"/>
          </a:xfrm>
          <a:prstGeom prst="rect">
            <a:avLst/>
          </a:prstGeom>
        </p:spPr>
      </p:pic>
      <p:sp>
        <p:nvSpPr>
          <p:cNvPr id="3" name="Text 0"/>
          <p:cNvSpPr/>
          <p:nvPr/>
        </p:nvSpPr>
        <p:spPr>
          <a:xfrm>
            <a:off x="5233492" y="2394149"/>
            <a:ext cx="6297018" cy="1181298"/>
          </a:xfrm>
          <a:prstGeom prst="rect">
            <a:avLst/>
          </a:prstGeom>
          <a:noFill/>
          <a:ln/>
        </p:spPr>
        <p:txBody>
          <a:bodyPr wrap="square" lIns="0" tIns="0" rIns="0" bIns="0" rtlCol="0" anchor="t"/>
          <a:lstStyle/>
          <a:p>
            <a:pPr>
              <a:lnSpc>
                <a:spcPts val="4625"/>
              </a:lnSpc>
            </a:pPr>
            <a:r>
              <a:rPr lang="en-US" sz="3708" b="1" dirty="0">
                <a:solidFill>
                  <a:srgbClr val="E1E5CD"/>
                </a:solidFill>
                <a:latin typeface="Outfit Bold" pitchFamily="34" charset="0"/>
                <a:ea typeface="Outfit Bold" pitchFamily="34" charset="-122"/>
                <a:cs typeface="Outfit Bold" pitchFamily="34" charset="-120"/>
              </a:rPr>
              <a:t>L'IA dans la Robotique : Prévenir les Dérives</a:t>
            </a:r>
            <a:endParaRPr lang="en-US" sz="3708" dirty="0"/>
          </a:p>
        </p:txBody>
      </p:sp>
      <p:sp>
        <p:nvSpPr>
          <p:cNvPr id="4" name="Text 1"/>
          <p:cNvSpPr/>
          <p:nvPr/>
        </p:nvSpPr>
        <p:spPr>
          <a:xfrm>
            <a:off x="5233492" y="3858915"/>
            <a:ext cx="6297018" cy="604838"/>
          </a:xfrm>
          <a:prstGeom prst="rect">
            <a:avLst/>
          </a:prstGeom>
          <a:noFill/>
          <a:ln/>
        </p:spPr>
        <p:txBody>
          <a:bodyPr wrap="square" lIns="0" tIns="0" rIns="0" bIns="0" rtlCol="0" anchor="t"/>
          <a:lstStyle/>
          <a:p>
            <a:pPr>
              <a:lnSpc>
                <a:spcPts val="2375"/>
              </a:lnSpc>
            </a:pPr>
            <a:r>
              <a:rPr lang="en-US" sz="1458" i="1" dirty="0">
                <a:solidFill>
                  <a:srgbClr val="C2C4B5"/>
                </a:solidFill>
                <a:latin typeface="Bitter" pitchFamily="34" charset="0"/>
                <a:ea typeface="Bitter" pitchFamily="34" charset="-122"/>
                <a:cs typeface="Bitter" pitchFamily="34" charset="-120"/>
              </a:rPr>
              <a:t>Comment peut-on encadrer l'intégration des intelligences artificielles pour empêcher les dérives ?</a:t>
            </a:r>
            <a:endParaRPr lang="en-US" sz="1458"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661492" y="1880692"/>
            <a:ext cx="5203924" cy="3096518"/>
          </a:xfrm>
          <a:prstGeom prst="rect">
            <a:avLst/>
          </a:prstGeom>
        </p:spPr>
      </p:pic>
      <p:sp>
        <p:nvSpPr>
          <p:cNvPr id="3" name="Text 0"/>
          <p:cNvSpPr/>
          <p:nvPr/>
        </p:nvSpPr>
        <p:spPr>
          <a:xfrm>
            <a:off x="6332935" y="2424907"/>
            <a:ext cx="5118894" cy="590649"/>
          </a:xfrm>
          <a:prstGeom prst="rect">
            <a:avLst/>
          </a:prstGeom>
          <a:noFill/>
          <a:ln/>
        </p:spPr>
        <p:txBody>
          <a:bodyPr wrap="none" lIns="0" tIns="0" rIns="0" bIns="0" rtlCol="0" anchor="t"/>
          <a:lstStyle/>
          <a:p>
            <a:pPr>
              <a:lnSpc>
                <a:spcPts val="4625"/>
              </a:lnSpc>
            </a:pPr>
            <a:r>
              <a:rPr lang="en-US" sz="3708" b="1" dirty="0">
                <a:solidFill>
                  <a:srgbClr val="E1E5CD"/>
                </a:solidFill>
                <a:latin typeface="Outfit Bold" pitchFamily="34" charset="0"/>
                <a:ea typeface="Outfit Bold" pitchFamily="34" charset="-122"/>
                <a:cs typeface="Outfit Bold" pitchFamily="34" charset="-120"/>
              </a:rPr>
              <a:t>Robotisation croissante</a:t>
            </a:r>
            <a:endParaRPr lang="en-US" sz="3708" dirty="0"/>
          </a:p>
        </p:txBody>
      </p:sp>
      <p:sp>
        <p:nvSpPr>
          <p:cNvPr id="4" name="Text 1"/>
          <p:cNvSpPr/>
          <p:nvPr/>
        </p:nvSpPr>
        <p:spPr>
          <a:xfrm>
            <a:off x="6332935" y="3204568"/>
            <a:ext cx="5203924" cy="302419"/>
          </a:xfrm>
          <a:prstGeom prst="rect">
            <a:avLst/>
          </a:prstGeom>
          <a:noFill/>
          <a:ln/>
        </p:spPr>
        <p:txBody>
          <a:bodyPr wrap="none" lIns="0" tIns="0" rIns="0" bIns="0" rtlCol="0" anchor="t"/>
          <a:lstStyle/>
          <a:p>
            <a:pPr>
              <a:lnSpc>
                <a:spcPts val="2375"/>
              </a:lnSpc>
            </a:pPr>
            <a:r>
              <a:rPr lang="en-US" sz="1458" dirty="0">
                <a:solidFill>
                  <a:srgbClr val="C2C4B5"/>
                </a:solidFill>
                <a:latin typeface="Bitter" pitchFamily="34" charset="0"/>
                <a:ea typeface="Bitter" pitchFamily="34" charset="-122"/>
                <a:cs typeface="Bitter" pitchFamily="34" charset="-120"/>
              </a:rPr>
              <a:t>Automatisation accélérée</a:t>
            </a:r>
            <a:endParaRPr lang="en-US" sz="1458" dirty="0"/>
          </a:p>
        </p:txBody>
      </p:sp>
      <p:sp>
        <p:nvSpPr>
          <p:cNvPr id="5" name="Text 2"/>
          <p:cNvSpPr/>
          <p:nvPr/>
        </p:nvSpPr>
        <p:spPr>
          <a:xfrm>
            <a:off x="6332935" y="3677047"/>
            <a:ext cx="5203924" cy="302419"/>
          </a:xfrm>
          <a:prstGeom prst="rect">
            <a:avLst/>
          </a:prstGeom>
          <a:noFill/>
          <a:ln/>
        </p:spPr>
        <p:txBody>
          <a:bodyPr wrap="none" lIns="0" tIns="0" rIns="0" bIns="0" rtlCol="0" anchor="t"/>
          <a:lstStyle/>
          <a:p>
            <a:pPr>
              <a:lnSpc>
                <a:spcPts val="2375"/>
              </a:lnSpc>
            </a:pPr>
            <a:r>
              <a:rPr lang="en-US" sz="1458" dirty="0">
                <a:solidFill>
                  <a:srgbClr val="C2C4B5"/>
                </a:solidFill>
                <a:latin typeface="Bitter" pitchFamily="34" charset="0"/>
                <a:ea typeface="Bitter" pitchFamily="34" charset="-122"/>
                <a:cs typeface="Bitter" pitchFamily="34" charset="-120"/>
              </a:rPr>
              <a:t>Expansion rapide et </a:t>
            </a:r>
            <a:r>
              <a:rPr lang="en-US" sz="1458" b="1" dirty="0">
                <a:solidFill>
                  <a:srgbClr val="C2C4B5"/>
                </a:solidFill>
                <a:latin typeface="Bitter" pitchFamily="34" charset="0"/>
                <a:ea typeface="Bitter" pitchFamily="34" charset="-122"/>
                <a:cs typeface="Bitter" pitchFamily="34" charset="-120"/>
              </a:rPr>
              <a:t>maîtrisé</a:t>
            </a:r>
            <a:endParaRPr lang="en-US" sz="1458" dirty="0"/>
          </a:p>
        </p:txBody>
      </p:sp>
      <p:sp>
        <p:nvSpPr>
          <p:cNvPr id="6" name="Text 3"/>
          <p:cNvSpPr/>
          <p:nvPr/>
        </p:nvSpPr>
        <p:spPr>
          <a:xfrm>
            <a:off x="6332935" y="4149527"/>
            <a:ext cx="5203924" cy="302419"/>
          </a:xfrm>
          <a:prstGeom prst="rect">
            <a:avLst/>
          </a:prstGeom>
          <a:noFill/>
          <a:ln/>
        </p:spPr>
        <p:txBody>
          <a:bodyPr wrap="none" lIns="0" tIns="0" rIns="0" bIns="0" rtlCol="0" anchor="t"/>
          <a:lstStyle/>
          <a:p>
            <a:pPr>
              <a:lnSpc>
                <a:spcPts val="2375"/>
              </a:lnSpc>
            </a:pPr>
            <a:endParaRPr lang="en-US" sz="1458"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661492" y="1088530"/>
            <a:ext cx="4725492" cy="590649"/>
          </a:xfrm>
          <a:prstGeom prst="rect">
            <a:avLst/>
          </a:prstGeom>
          <a:noFill/>
          <a:ln/>
        </p:spPr>
        <p:txBody>
          <a:bodyPr wrap="none" lIns="0" tIns="0" rIns="0" bIns="0" rtlCol="0" anchor="t"/>
          <a:lstStyle/>
          <a:p>
            <a:pPr>
              <a:lnSpc>
                <a:spcPts val="4625"/>
              </a:lnSpc>
            </a:pPr>
            <a:r>
              <a:rPr lang="en-US" sz="3708" b="1" dirty="0">
                <a:solidFill>
                  <a:srgbClr val="E1E5CD"/>
                </a:solidFill>
                <a:latin typeface="Outfit Bold" pitchFamily="34" charset="0"/>
                <a:ea typeface="Outfit Bold" pitchFamily="34" charset="-122"/>
                <a:cs typeface="Outfit Bold" pitchFamily="34" charset="-120"/>
              </a:rPr>
              <a:t>Incidents Récents</a:t>
            </a:r>
            <a:endParaRPr lang="en-US" sz="3708" dirty="0"/>
          </a:p>
        </p:txBody>
      </p:sp>
      <p:sp>
        <p:nvSpPr>
          <p:cNvPr id="3" name="Shape 1"/>
          <p:cNvSpPr/>
          <p:nvPr/>
        </p:nvSpPr>
        <p:spPr>
          <a:xfrm>
            <a:off x="661492" y="2057202"/>
            <a:ext cx="5339953" cy="680443"/>
          </a:xfrm>
          <a:prstGeom prst="roundRect">
            <a:avLst>
              <a:gd name="adj" fmla="val 4167"/>
            </a:avLst>
          </a:prstGeom>
          <a:solidFill>
            <a:srgbClr val="3B3C3E"/>
          </a:solidFill>
          <a:ln/>
        </p:spPr>
      </p:sp>
      <p:sp>
        <p:nvSpPr>
          <p:cNvPr id="4" name="Text 2"/>
          <p:cNvSpPr/>
          <p:nvPr/>
        </p:nvSpPr>
        <p:spPr>
          <a:xfrm>
            <a:off x="850503" y="2246214"/>
            <a:ext cx="4961930" cy="302419"/>
          </a:xfrm>
          <a:prstGeom prst="rect">
            <a:avLst/>
          </a:prstGeom>
          <a:noFill/>
          <a:ln/>
        </p:spPr>
        <p:txBody>
          <a:bodyPr wrap="none" lIns="0" tIns="0" rIns="0" bIns="0" rtlCol="0" anchor="t"/>
          <a:lstStyle/>
          <a:p>
            <a:pPr>
              <a:lnSpc>
                <a:spcPts val="2375"/>
              </a:lnSpc>
            </a:pPr>
            <a:r>
              <a:rPr lang="en-US" sz="1458" b="1" dirty="0">
                <a:solidFill>
                  <a:srgbClr val="C2C4B5"/>
                </a:solidFill>
                <a:latin typeface="Bitter" pitchFamily="34" charset="0"/>
                <a:ea typeface="Bitter" pitchFamily="34" charset="-122"/>
                <a:cs typeface="Bitter" pitchFamily="34" charset="-120"/>
              </a:rPr>
              <a:t>Uber (2018)</a:t>
            </a:r>
            <a:r>
              <a:rPr lang="en-US" sz="1458" dirty="0">
                <a:solidFill>
                  <a:srgbClr val="C2C4B5"/>
                </a:solidFill>
                <a:latin typeface="Bitter" pitchFamily="34" charset="0"/>
                <a:ea typeface="Bitter" pitchFamily="34" charset="-122"/>
                <a:cs typeface="Bitter" pitchFamily="34" charset="-120"/>
              </a:rPr>
              <a:t> : voiture autonome tue un piéton</a:t>
            </a:r>
            <a:endParaRPr lang="en-US" sz="1458" dirty="0"/>
          </a:p>
        </p:txBody>
      </p:sp>
      <p:sp>
        <p:nvSpPr>
          <p:cNvPr id="5" name="Shape 3"/>
          <p:cNvSpPr/>
          <p:nvPr/>
        </p:nvSpPr>
        <p:spPr>
          <a:xfrm>
            <a:off x="6190457" y="2057202"/>
            <a:ext cx="5340053" cy="680443"/>
          </a:xfrm>
          <a:prstGeom prst="roundRect">
            <a:avLst>
              <a:gd name="adj" fmla="val 4167"/>
            </a:avLst>
          </a:prstGeom>
          <a:solidFill>
            <a:srgbClr val="3B3C3E"/>
          </a:solidFill>
          <a:ln/>
        </p:spPr>
      </p:sp>
      <p:sp>
        <p:nvSpPr>
          <p:cNvPr id="6" name="Text 4"/>
          <p:cNvSpPr/>
          <p:nvPr/>
        </p:nvSpPr>
        <p:spPr>
          <a:xfrm>
            <a:off x="6379469" y="2246214"/>
            <a:ext cx="4962029" cy="302419"/>
          </a:xfrm>
          <a:prstGeom prst="rect">
            <a:avLst/>
          </a:prstGeom>
          <a:noFill/>
          <a:ln/>
        </p:spPr>
        <p:txBody>
          <a:bodyPr wrap="none" lIns="0" tIns="0" rIns="0" bIns="0" rtlCol="0" anchor="t"/>
          <a:lstStyle/>
          <a:p>
            <a:pPr>
              <a:lnSpc>
                <a:spcPts val="2375"/>
              </a:lnSpc>
            </a:pPr>
            <a:r>
              <a:rPr lang="en-US" sz="1458" dirty="0">
                <a:solidFill>
                  <a:srgbClr val="C2C4B5"/>
                </a:solidFill>
                <a:latin typeface="Bitter" pitchFamily="34" charset="0"/>
                <a:ea typeface="Bitter" pitchFamily="34" charset="-122"/>
                <a:cs typeface="Bitter" pitchFamily="34" charset="-120"/>
              </a:rPr>
              <a:t>Drone </a:t>
            </a:r>
            <a:r>
              <a:rPr lang="en-US" sz="1458" i="1" dirty="0">
                <a:solidFill>
                  <a:srgbClr val="C2C4B5"/>
                </a:solidFill>
                <a:latin typeface="Bitter" pitchFamily="34" charset="0"/>
                <a:ea typeface="Bitter" pitchFamily="34" charset="-122"/>
                <a:cs typeface="Bitter" pitchFamily="34" charset="-120"/>
              </a:rPr>
              <a:t>Kargu-2</a:t>
            </a:r>
            <a:r>
              <a:rPr lang="en-US" sz="1458" dirty="0">
                <a:solidFill>
                  <a:srgbClr val="C2C4B5"/>
                </a:solidFill>
                <a:latin typeface="Bitter" pitchFamily="34" charset="0"/>
                <a:ea typeface="Bitter" pitchFamily="34" charset="-122"/>
                <a:cs typeface="Bitter" pitchFamily="34" charset="-120"/>
              </a:rPr>
              <a:t>: attaque autonome en Libye (2021)</a:t>
            </a:r>
            <a:endParaRPr lang="en-US" sz="1458" dirty="0"/>
          </a:p>
        </p:txBody>
      </p:sp>
      <p:sp>
        <p:nvSpPr>
          <p:cNvPr id="7" name="Shape 5"/>
          <p:cNvSpPr/>
          <p:nvPr/>
        </p:nvSpPr>
        <p:spPr>
          <a:xfrm>
            <a:off x="661492" y="2926656"/>
            <a:ext cx="5339953" cy="2842717"/>
          </a:xfrm>
          <a:prstGeom prst="roundRect">
            <a:avLst>
              <a:gd name="adj" fmla="val 997"/>
            </a:avLst>
          </a:prstGeom>
          <a:solidFill>
            <a:srgbClr val="3B3C3E"/>
          </a:solidFill>
          <a:ln/>
        </p:spPr>
      </p:sp>
      <p:pic>
        <p:nvPicPr>
          <p:cNvPr id="8" name="Image 0" descr="preencoded.png"/>
          <p:cNvPicPr>
            <a:picLocks noChangeAspect="1"/>
          </p:cNvPicPr>
          <p:nvPr/>
        </p:nvPicPr>
        <p:blipFill>
          <a:blip r:embed="rId3"/>
          <a:stretch>
            <a:fillRect/>
          </a:stretch>
        </p:blipFill>
        <p:spPr>
          <a:xfrm>
            <a:off x="850503" y="3115668"/>
            <a:ext cx="4961930" cy="1398588"/>
          </a:xfrm>
          <a:prstGeom prst="rect">
            <a:avLst/>
          </a:prstGeom>
        </p:spPr>
      </p:pic>
      <p:sp>
        <p:nvSpPr>
          <p:cNvPr id="9" name="Text 6"/>
          <p:cNvSpPr/>
          <p:nvPr/>
        </p:nvSpPr>
        <p:spPr>
          <a:xfrm>
            <a:off x="850503" y="4726881"/>
            <a:ext cx="4961930" cy="604838"/>
          </a:xfrm>
          <a:prstGeom prst="rect">
            <a:avLst/>
          </a:prstGeom>
          <a:noFill/>
          <a:ln/>
        </p:spPr>
        <p:txBody>
          <a:bodyPr wrap="square" lIns="0" tIns="0" rIns="0" bIns="0" rtlCol="0" anchor="t"/>
          <a:lstStyle/>
          <a:p>
            <a:pPr>
              <a:lnSpc>
                <a:spcPts val="2375"/>
              </a:lnSpc>
            </a:pPr>
            <a:r>
              <a:rPr lang="en-US" sz="1458" b="1" dirty="0">
                <a:solidFill>
                  <a:srgbClr val="C2C4B5"/>
                </a:solidFill>
                <a:latin typeface="Bitter" pitchFamily="34" charset="0"/>
                <a:ea typeface="Bitter" pitchFamily="34" charset="-122"/>
                <a:cs typeface="Bitter" pitchFamily="34" charset="-120"/>
              </a:rPr>
              <a:t>Tesla FSD</a:t>
            </a:r>
            <a:r>
              <a:rPr lang="en-US" sz="1458" dirty="0">
                <a:solidFill>
                  <a:srgbClr val="C2C4B5"/>
                </a:solidFill>
                <a:latin typeface="Bitter" pitchFamily="34" charset="0"/>
                <a:ea typeface="Bitter" pitchFamily="34" charset="-122"/>
                <a:cs typeface="Bitter" pitchFamily="34" charset="-120"/>
              </a:rPr>
              <a:t> : plusieurs accidents mortels liés à des erreurs de conduite autonome</a:t>
            </a:r>
            <a:endParaRPr lang="en-US" sz="1458" dirty="0"/>
          </a:p>
        </p:txBody>
      </p:sp>
      <p:sp>
        <p:nvSpPr>
          <p:cNvPr id="10" name="Shape 7"/>
          <p:cNvSpPr/>
          <p:nvPr/>
        </p:nvSpPr>
        <p:spPr>
          <a:xfrm>
            <a:off x="6190457" y="2926656"/>
            <a:ext cx="5340053" cy="2842717"/>
          </a:xfrm>
          <a:prstGeom prst="roundRect">
            <a:avLst>
              <a:gd name="adj" fmla="val 997"/>
            </a:avLst>
          </a:prstGeom>
          <a:solidFill>
            <a:srgbClr val="3B3C3E"/>
          </a:solidFill>
          <a:ln/>
        </p:spPr>
      </p:sp>
      <p:pic>
        <p:nvPicPr>
          <p:cNvPr id="11" name="Image 1" descr="preencoded.png"/>
          <p:cNvPicPr>
            <a:picLocks noChangeAspect="1"/>
          </p:cNvPicPr>
          <p:nvPr/>
        </p:nvPicPr>
        <p:blipFill>
          <a:blip r:embed="rId4"/>
          <a:stretch>
            <a:fillRect/>
          </a:stretch>
        </p:blipFill>
        <p:spPr>
          <a:xfrm>
            <a:off x="6379469" y="3115668"/>
            <a:ext cx="4962029" cy="1647230"/>
          </a:xfrm>
          <a:prstGeom prst="rect">
            <a:avLst/>
          </a:prstGeom>
        </p:spPr>
      </p:pic>
      <p:sp>
        <p:nvSpPr>
          <p:cNvPr id="12" name="Text 8"/>
          <p:cNvSpPr/>
          <p:nvPr/>
        </p:nvSpPr>
        <p:spPr>
          <a:xfrm>
            <a:off x="6379469" y="4975523"/>
            <a:ext cx="4962029" cy="604838"/>
          </a:xfrm>
          <a:prstGeom prst="rect">
            <a:avLst/>
          </a:prstGeom>
          <a:noFill/>
          <a:ln/>
        </p:spPr>
        <p:txBody>
          <a:bodyPr wrap="square" lIns="0" tIns="0" rIns="0" bIns="0" rtlCol="0" anchor="t"/>
          <a:lstStyle/>
          <a:p>
            <a:pPr>
              <a:lnSpc>
                <a:spcPts val="2375"/>
              </a:lnSpc>
            </a:pPr>
            <a:r>
              <a:rPr lang="en-US" sz="1458" b="1" dirty="0">
                <a:solidFill>
                  <a:srgbClr val="C2C4B5"/>
                </a:solidFill>
                <a:latin typeface="Bitter" pitchFamily="34" charset="0"/>
                <a:ea typeface="Bitter" pitchFamily="34" charset="-122"/>
                <a:cs typeface="Bitter" pitchFamily="34" charset="-120"/>
              </a:rPr>
              <a:t>Grok (2025)</a:t>
            </a:r>
            <a:r>
              <a:rPr lang="en-US" sz="1458" dirty="0">
                <a:solidFill>
                  <a:srgbClr val="C2C4B5"/>
                </a:solidFill>
                <a:latin typeface="Bitter" pitchFamily="34" charset="0"/>
                <a:ea typeface="Bitter" pitchFamily="34" charset="-122"/>
                <a:cs typeface="Bitter" pitchFamily="34" charset="-120"/>
              </a:rPr>
              <a:t>: contradictions avec le cadre imposé/contenu antisémite après mise à jour</a:t>
            </a:r>
            <a:endParaRPr lang="en-US" sz="1458" dirty="0"/>
          </a:p>
        </p:txBody>
      </p:sp>
      <p:pic>
        <p:nvPicPr>
          <p:cNvPr id="14" name="Picture 13">
            <a:extLst>
              <a:ext uri="{FF2B5EF4-FFF2-40B4-BE49-F238E27FC236}">
                <a16:creationId xmlns:a16="http://schemas.microsoft.com/office/drawing/2014/main" id="{67B12241-AC80-47A9-899D-AF78C8AEA8FB}"/>
              </a:ext>
            </a:extLst>
          </p:cNvPr>
          <p:cNvPicPr>
            <a:picLocks noChangeAspect="1"/>
          </p:cNvPicPr>
          <p:nvPr/>
        </p:nvPicPr>
        <p:blipFill>
          <a:blip r:embed="rId5"/>
          <a:stretch>
            <a:fillRect/>
          </a:stretch>
        </p:blipFill>
        <p:spPr>
          <a:xfrm>
            <a:off x="9723753" y="6262605"/>
            <a:ext cx="2421275" cy="595396"/>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661492" y="948234"/>
            <a:ext cx="4725492" cy="590649"/>
          </a:xfrm>
          <a:prstGeom prst="rect">
            <a:avLst/>
          </a:prstGeom>
          <a:noFill/>
          <a:ln/>
        </p:spPr>
        <p:txBody>
          <a:bodyPr wrap="none" lIns="0" tIns="0" rIns="0" bIns="0" rtlCol="0" anchor="t"/>
          <a:lstStyle/>
          <a:p>
            <a:pPr>
              <a:lnSpc>
                <a:spcPts val="4625"/>
              </a:lnSpc>
            </a:pPr>
            <a:r>
              <a:rPr lang="en-US" sz="3708" b="1" dirty="0">
                <a:solidFill>
                  <a:srgbClr val="E1E5CD"/>
                </a:solidFill>
                <a:latin typeface="Outfit Bold" pitchFamily="34" charset="0"/>
                <a:ea typeface="Outfit Bold" pitchFamily="34" charset="-122"/>
                <a:cs typeface="Outfit Bold" pitchFamily="34" charset="-120"/>
              </a:rPr>
              <a:t>Risques Majeurs</a:t>
            </a:r>
            <a:endParaRPr lang="en-US" sz="3708" dirty="0"/>
          </a:p>
        </p:txBody>
      </p:sp>
      <p:pic>
        <p:nvPicPr>
          <p:cNvPr id="3" name="Image 0" descr="preencoded.png"/>
          <p:cNvPicPr>
            <a:picLocks noChangeAspect="1"/>
          </p:cNvPicPr>
          <p:nvPr/>
        </p:nvPicPr>
        <p:blipFill>
          <a:blip r:embed="rId3"/>
          <a:stretch>
            <a:fillRect/>
          </a:stretch>
        </p:blipFill>
        <p:spPr>
          <a:xfrm>
            <a:off x="661492" y="1916907"/>
            <a:ext cx="5434508" cy="756047"/>
          </a:xfrm>
          <a:prstGeom prst="rect">
            <a:avLst/>
          </a:prstGeom>
        </p:spPr>
      </p:pic>
      <p:sp>
        <p:nvSpPr>
          <p:cNvPr id="4" name="Text 1"/>
          <p:cNvSpPr/>
          <p:nvPr/>
        </p:nvSpPr>
        <p:spPr>
          <a:xfrm>
            <a:off x="850504" y="2861965"/>
            <a:ext cx="2362696" cy="295275"/>
          </a:xfrm>
          <a:prstGeom prst="rect">
            <a:avLst/>
          </a:prstGeom>
          <a:noFill/>
          <a:ln/>
        </p:spPr>
        <p:txBody>
          <a:bodyPr wrap="none" lIns="0" tIns="0" rIns="0" bIns="0" rtlCol="0" anchor="t"/>
          <a:lstStyle/>
          <a:p>
            <a:pPr>
              <a:lnSpc>
                <a:spcPts val="2292"/>
              </a:lnSpc>
            </a:pPr>
            <a:r>
              <a:rPr lang="en-US" sz="1833" b="1" dirty="0">
                <a:solidFill>
                  <a:srgbClr val="C2C4B5"/>
                </a:solidFill>
                <a:latin typeface="Outfit Bold" pitchFamily="34" charset="0"/>
                <a:ea typeface="Outfit Bold" pitchFamily="34" charset="-122"/>
                <a:cs typeface="Outfit Bold" pitchFamily="34" charset="-120"/>
              </a:rPr>
              <a:t>Biais algorithmiques</a:t>
            </a:r>
            <a:endParaRPr lang="en-US" sz="1833" dirty="0"/>
          </a:p>
        </p:txBody>
      </p:sp>
      <p:sp>
        <p:nvSpPr>
          <p:cNvPr id="5" name="Text 2"/>
          <p:cNvSpPr/>
          <p:nvPr/>
        </p:nvSpPr>
        <p:spPr>
          <a:xfrm>
            <a:off x="850503" y="3270647"/>
            <a:ext cx="5056485" cy="604838"/>
          </a:xfrm>
          <a:prstGeom prst="rect">
            <a:avLst/>
          </a:prstGeom>
          <a:noFill/>
          <a:ln/>
        </p:spPr>
        <p:txBody>
          <a:bodyPr wrap="square" lIns="0" tIns="0" rIns="0" bIns="0" rtlCol="0" anchor="t"/>
          <a:lstStyle/>
          <a:p>
            <a:pPr>
              <a:lnSpc>
                <a:spcPts val="2375"/>
              </a:lnSpc>
            </a:pPr>
            <a:r>
              <a:rPr lang="en-US" sz="1458" dirty="0">
                <a:solidFill>
                  <a:srgbClr val="C2C4B5"/>
                </a:solidFill>
                <a:latin typeface="Bitter" pitchFamily="34" charset="0"/>
                <a:ea typeface="Bitter" pitchFamily="34" charset="-122"/>
                <a:cs typeface="Bitter" pitchFamily="34" charset="-120"/>
              </a:rPr>
              <a:t>Décisions injustes basées sur données non représentatives</a:t>
            </a:r>
            <a:endParaRPr lang="en-US" sz="1458" dirty="0"/>
          </a:p>
        </p:txBody>
      </p:sp>
      <p:pic>
        <p:nvPicPr>
          <p:cNvPr id="6" name="Image 1" descr="preencoded.png"/>
          <p:cNvPicPr>
            <a:picLocks noChangeAspect="1"/>
          </p:cNvPicPr>
          <p:nvPr/>
        </p:nvPicPr>
        <p:blipFill>
          <a:blip r:embed="rId4"/>
          <a:stretch>
            <a:fillRect/>
          </a:stretch>
        </p:blipFill>
        <p:spPr>
          <a:xfrm>
            <a:off x="6096000" y="1916907"/>
            <a:ext cx="5434508" cy="756047"/>
          </a:xfrm>
          <a:prstGeom prst="rect">
            <a:avLst/>
          </a:prstGeom>
        </p:spPr>
      </p:pic>
      <p:sp>
        <p:nvSpPr>
          <p:cNvPr id="7" name="Text 3"/>
          <p:cNvSpPr/>
          <p:nvPr/>
        </p:nvSpPr>
        <p:spPr>
          <a:xfrm>
            <a:off x="6285012" y="2861965"/>
            <a:ext cx="2362696" cy="295275"/>
          </a:xfrm>
          <a:prstGeom prst="rect">
            <a:avLst/>
          </a:prstGeom>
          <a:noFill/>
          <a:ln/>
        </p:spPr>
        <p:txBody>
          <a:bodyPr wrap="none" lIns="0" tIns="0" rIns="0" bIns="0" rtlCol="0" anchor="t"/>
          <a:lstStyle/>
          <a:p>
            <a:pPr>
              <a:lnSpc>
                <a:spcPts val="2292"/>
              </a:lnSpc>
            </a:pPr>
            <a:r>
              <a:rPr lang="en-US" sz="1833" b="1" dirty="0">
                <a:solidFill>
                  <a:srgbClr val="C2C4B5"/>
                </a:solidFill>
                <a:latin typeface="Outfit Bold" pitchFamily="34" charset="0"/>
                <a:ea typeface="Outfit Bold" pitchFamily="34" charset="-122"/>
                <a:cs typeface="Outfit Bold" pitchFamily="34" charset="-120"/>
              </a:rPr>
              <a:t>Perte de contrôle</a:t>
            </a:r>
            <a:endParaRPr lang="en-US" sz="1833" dirty="0"/>
          </a:p>
        </p:txBody>
      </p:sp>
      <p:sp>
        <p:nvSpPr>
          <p:cNvPr id="8" name="Text 4"/>
          <p:cNvSpPr/>
          <p:nvPr/>
        </p:nvSpPr>
        <p:spPr>
          <a:xfrm>
            <a:off x="6285012" y="3270647"/>
            <a:ext cx="5056485" cy="302419"/>
          </a:xfrm>
          <a:prstGeom prst="rect">
            <a:avLst/>
          </a:prstGeom>
          <a:noFill/>
          <a:ln/>
        </p:spPr>
        <p:txBody>
          <a:bodyPr wrap="none" lIns="0" tIns="0" rIns="0" bIns="0" rtlCol="0" anchor="t"/>
          <a:lstStyle/>
          <a:p>
            <a:pPr>
              <a:lnSpc>
                <a:spcPts val="2375"/>
              </a:lnSpc>
            </a:pPr>
            <a:r>
              <a:rPr lang="en-US" sz="1458" dirty="0">
                <a:solidFill>
                  <a:srgbClr val="C2C4B5"/>
                </a:solidFill>
                <a:latin typeface="Bitter" pitchFamily="34" charset="0"/>
                <a:ea typeface="Bitter" pitchFamily="34" charset="-122"/>
                <a:cs typeface="Bitter" pitchFamily="34" charset="-120"/>
              </a:rPr>
              <a:t>Opacité décisionnelle, absence de </a:t>
            </a:r>
            <a:r>
              <a:rPr lang="en-US" sz="1458" i="1" dirty="0">
                <a:solidFill>
                  <a:srgbClr val="C2C4B5"/>
                </a:solidFill>
                <a:latin typeface="Bitter" pitchFamily="34" charset="0"/>
                <a:ea typeface="Bitter" pitchFamily="34" charset="-122"/>
                <a:cs typeface="Bitter" pitchFamily="34" charset="-120"/>
              </a:rPr>
              <a:t>kill-switch</a:t>
            </a:r>
            <a:endParaRPr lang="en-US" sz="1458" dirty="0"/>
          </a:p>
        </p:txBody>
      </p:sp>
      <p:pic>
        <p:nvPicPr>
          <p:cNvPr id="9" name="Image 2" descr="preencoded.png"/>
          <p:cNvPicPr>
            <a:picLocks noChangeAspect="1"/>
          </p:cNvPicPr>
          <p:nvPr/>
        </p:nvPicPr>
        <p:blipFill>
          <a:blip r:embed="rId5"/>
          <a:stretch>
            <a:fillRect/>
          </a:stretch>
        </p:blipFill>
        <p:spPr>
          <a:xfrm>
            <a:off x="661492" y="4064496"/>
            <a:ext cx="5434508" cy="756047"/>
          </a:xfrm>
          <a:prstGeom prst="rect">
            <a:avLst/>
          </a:prstGeom>
        </p:spPr>
      </p:pic>
      <p:sp>
        <p:nvSpPr>
          <p:cNvPr id="10" name="Text 5"/>
          <p:cNvSpPr/>
          <p:nvPr/>
        </p:nvSpPr>
        <p:spPr>
          <a:xfrm>
            <a:off x="850504" y="5009555"/>
            <a:ext cx="2362696" cy="295275"/>
          </a:xfrm>
          <a:prstGeom prst="rect">
            <a:avLst/>
          </a:prstGeom>
          <a:noFill/>
          <a:ln/>
        </p:spPr>
        <p:txBody>
          <a:bodyPr wrap="none" lIns="0" tIns="0" rIns="0" bIns="0" rtlCol="0" anchor="t"/>
          <a:lstStyle/>
          <a:p>
            <a:pPr>
              <a:lnSpc>
                <a:spcPts val="2292"/>
              </a:lnSpc>
            </a:pPr>
            <a:r>
              <a:rPr lang="en-US" sz="1833" b="1" dirty="0">
                <a:solidFill>
                  <a:srgbClr val="C2C4B5"/>
                </a:solidFill>
                <a:latin typeface="Outfit Bold" pitchFamily="34" charset="0"/>
                <a:ea typeface="Outfit Bold" pitchFamily="34" charset="-122"/>
                <a:cs typeface="Outfit Bold" pitchFamily="34" charset="-120"/>
              </a:rPr>
              <a:t>Sécurité physique</a:t>
            </a:r>
            <a:endParaRPr lang="en-US" sz="1833" dirty="0"/>
          </a:p>
        </p:txBody>
      </p:sp>
      <p:sp>
        <p:nvSpPr>
          <p:cNvPr id="11" name="Text 6"/>
          <p:cNvSpPr/>
          <p:nvPr/>
        </p:nvSpPr>
        <p:spPr>
          <a:xfrm>
            <a:off x="850503" y="5418237"/>
            <a:ext cx="5056485" cy="302419"/>
          </a:xfrm>
          <a:prstGeom prst="rect">
            <a:avLst/>
          </a:prstGeom>
          <a:noFill/>
          <a:ln/>
        </p:spPr>
        <p:txBody>
          <a:bodyPr wrap="none" lIns="0" tIns="0" rIns="0" bIns="0" rtlCol="0" anchor="t"/>
          <a:lstStyle/>
          <a:p>
            <a:pPr>
              <a:lnSpc>
                <a:spcPts val="2375"/>
              </a:lnSpc>
            </a:pPr>
            <a:r>
              <a:rPr lang="en-US" sz="1458" dirty="0">
                <a:solidFill>
                  <a:srgbClr val="C2C4B5"/>
                </a:solidFill>
                <a:latin typeface="Bitter" pitchFamily="34" charset="0"/>
                <a:ea typeface="Bitter" pitchFamily="34" charset="-122"/>
                <a:cs typeface="Bitter" pitchFamily="34" charset="-120"/>
              </a:rPr>
              <a:t>77 accidents graves (USA, 2015-2022)</a:t>
            </a:r>
            <a:endParaRPr lang="en-US" sz="1458" dirty="0"/>
          </a:p>
        </p:txBody>
      </p:sp>
      <p:pic>
        <p:nvPicPr>
          <p:cNvPr id="12" name="Image 3" descr="preencoded.png"/>
          <p:cNvPicPr>
            <a:picLocks noChangeAspect="1"/>
          </p:cNvPicPr>
          <p:nvPr/>
        </p:nvPicPr>
        <p:blipFill>
          <a:blip r:embed="rId6"/>
          <a:stretch>
            <a:fillRect/>
          </a:stretch>
        </p:blipFill>
        <p:spPr>
          <a:xfrm>
            <a:off x="6096000" y="4064496"/>
            <a:ext cx="5434508" cy="756047"/>
          </a:xfrm>
          <a:prstGeom prst="rect">
            <a:avLst/>
          </a:prstGeom>
        </p:spPr>
      </p:pic>
      <p:sp>
        <p:nvSpPr>
          <p:cNvPr id="13" name="Text 7"/>
          <p:cNvSpPr/>
          <p:nvPr/>
        </p:nvSpPr>
        <p:spPr>
          <a:xfrm>
            <a:off x="6285012" y="5009555"/>
            <a:ext cx="2362696" cy="295275"/>
          </a:xfrm>
          <a:prstGeom prst="rect">
            <a:avLst/>
          </a:prstGeom>
          <a:noFill/>
          <a:ln/>
        </p:spPr>
        <p:txBody>
          <a:bodyPr wrap="none" lIns="0" tIns="0" rIns="0" bIns="0" rtlCol="0" anchor="t"/>
          <a:lstStyle/>
          <a:p>
            <a:pPr>
              <a:lnSpc>
                <a:spcPts val="2292"/>
              </a:lnSpc>
            </a:pPr>
            <a:r>
              <a:rPr lang="en-US" sz="1833" b="1" dirty="0">
                <a:solidFill>
                  <a:srgbClr val="C2C4B5"/>
                </a:solidFill>
                <a:latin typeface="Outfit Bold" pitchFamily="34" charset="0"/>
                <a:ea typeface="Outfit Bold" pitchFamily="34" charset="-122"/>
                <a:cs typeface="Outfit Bold" pitchFamily="34" charset="-120"/>
              </a:rPr>
              <a:t>Flou juridique</a:t>
            </a:r>
            <a:endParaRPr lang="en-US" sz="1833" dirty="0"/>
          </a:p>
        </p:txBody>
      </p:sp>
      <p:sp>
        <p:nvSpPr>
          <p:cNvPr id="14" name="Text 8"/>
          <p:cNvSpPr/>
          <p:nvPr/>
        </p:nvSpPr>
        <p:spPr>
          <a:xfrm>
            <a:off x="6285012" y="5418237"/>
            <a:ext cx="5056485" cy="302419"/>
          </a:xfrm>
          <a:prstGeom prst="rect">
            <a:avLst/>
          </a:prstGeom>
          <a:noFill/>
          <a:ln/>
        </p:spPr>
        <p:txBody>
          <a:bodyPr wrap="none" lIns="0" tIns="0" rIns="0" bIns="0" rtlCol="0" anchor="t"/>
          <a:lstStyle/>
          <a:p>
            <a:pPr>
              <a:lnSpc>
                <a:spcPts val="2375"/>
              </a:lnSpc>
            </a:pPr>
            <a:r>
              <a:rPr lang="en-US" sz="1458" dirty="0">
                <a:solidFill>
                  <a:srgbClr val="C2C4B5"/>
                </a:solidFill>
                <a:latin typeface="Bitter" pitchFamily="34" charset="0"/>
                <a:ea typeface="Bitter" pitchFamily="34" charset="-122"/>
                <a:cs typeface="Bitter" pitchFamily="34" charset="-120"/>
              </a:rPr>
              <a:t>Chaîne de responsabilité indéterminée</a:t>
            </a:r>
            <a:endParaRPr lang="en-US" sz="1458" dirty="0"/>
          </a:p>
        </p:txBody>
      </p:sp>
      <p:pic>
        <p:nvPicPr>
          <p:cNvPr id="16" name="Picture 15">
            <a:extLst>
              <a:ext uri="{FF2B5EF4-FFF2-40B4-BE49-F238E27FC236}">
                <a16:creationId xmlns:a16="http://schemas.microsoft.com/office/drawing/2014/main" id="{CFEA92D1-5224-4CE4-8AB6-4EB4AC9806D0}"/>
              </a:ext>
            </a:extLst>
          </p:cNvPr>
          <p:cNvPicPr>
            <a:picLocks noChangeAspect="1"/>
          </p:cNvPicPr>
          <p:nvPr/>
        </p:nvPicPr>
        <p:blipFill>
          <a:blip r:embed="rId7"/>
          <a:stretch>
            <a:fillRect/>
          </a:stretch>
        </p:blipFill>
        <p:spPr>
          <a:xfrm>
            <a:off x="9727359" y="6262605"/>
            <a:ext cx="2421275" cy="595396"/>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661492" y="1398390"/>
            <a:ext cx="5854105" cy="590649"/>
          </a:xfrm>
          <a:prstGeom prst="rect">
            <a:avLst/>
          </a:prstGeom>
          <a:noFill/>
          <a:ln/>
        </p:spPr>
        <p:txBody>
          <a:bodyPr wrap="none" lIns="0" tIns="0" rIns="0" bIns="0" rtlCol="0" anchor="t"/>
          <a:lstStyle/>
          <a:p>
            <a:pPr>
              <a:lnSpc>
                <a:spcPts val="4625"/>
              </a:lnSpc>
            </a:pPr>
            <a:r>
              <a:rPr lang="en-US" sz="3708" b="1" dirty="0">
                <a:solidFill>
                  <a:srgbClr val="E1E5CD"/>
                </a:solidFill>
                <a:latin typeface="Outfit Bold" pitchFamily="34" charset="0"/>
                <a:ea typeface="Outfit Bold" pitchFamily="34" charset="-122"/>
                <a:cs typeface="Outfit Bold" pitchFamily="34" charset="-120"/>
              </a:rPr>
              <a:t>Approches Réglementaires</a:t>
            </a:r>
            <a:endParaRPr lang="en-US" sz="3708" dirty="0"/>
          </a:p>
        </p:txBody>
      </p:sp>
      <p:pic>
        <p:nvPicPr>
          <p:cNvPr id="3" name="Image 0" descr="preencoded.png"/>
          <p:cNvPicPr>
            <a:picLocks noChangeAspect="1"/>
          </p:cNvPicPr>
          <p:nvPr/>
        </p:nvPicPr>
        <p:blipFill>
          <a:blip r:embed="rId3"/>
          <a:stretch>
            <a:fillRect/>
          </a:stretch>
        </p:blipFill>
        <p:spPr>
          <a:xfrm>
            <a:off x="661492" y="2272507"/>
            <a:ext cx="3622973" cy="756047"/>
          </a:xfrm>
          <a:prstGeom prst="rect">
            <a:avLst/>
          </a:prstGeom>
        </p:spPr>
      </p:pic>
      <p:sp>
        <p:nvSpPr>
          <p:cNvPr id="4" name="Text 1"/>
          <p:cNvSpPr/>
          <p:nvPr/>
        </p:nvSpPr>
        <p:spPr>
          <a:xfrm>
            <a:off x="850504" y="3217565"/>
            <a:ext cx="2362696" cy="295275"/>
          </a:xfrm>
          <a:prstGeom prst="rect">
            <a:avLst/>
          </a:prstGeom>
          <a:noFill/>
          <a:ln/>
        </p:spPr>
        <p:txBody>
          <a:bodyPr wrap="none" lIns="0" tIns="0" rIns="0" bIns="0" rtlCol="0" anchor="t"/>
          <a:lstStyle/>
          <a:p>
            <a:pPr>
              <a:lnSpc>
                <a:spcPts val="2292"/>
              </a:lnSpc>
            </a:pPr>
            <a:r>
              <a:rPr lang="en-US" sz="1833" b="1" dirty="0">
                <a:solidFill>
                  <a:srgbClr val="C2C4B5"/>
                </a:solidFill>
                <a:latin typeface="Outfit Bold" pitchFamily="34" charset="0"/>
                <a:ea typeface="Outfit Bold" pitchFamily="34" charset="-122"/>
                <a:cs typeface="Outfit Bold" pitchFamily="34" charset="-120"/>
              </a:rPr>
              <a:t>Union Européenne</a:t>
            </a:r>
            <a:endParaRPr lang="en-US" sz="1833" dirty="0"/>
          </a:p>
        </p:txBody>
      </p:sp>
      <p:sp>
        <p:nvSpPr>
          <p:cNvPr id="5" name="Text 2"/>
          <p:cNvSpPr/>
          <p:nvPr/>
        </p:nvSpPr>
        <p:spPr>
          <a:xfrm>
            <a:off x="850504" y="3626247"/>
            <a:ext cx="3244949" cy="604838"/>
          </a:xfrm>
          <a:prstGeom prst="rect">
            <a:avLst/>
          </a:prstGeom>
          <a:noFill/>
          <a:ln/>
        </p:spPr>
        <p:txBody>
          <a:bodyPr wrap="square" lIns="0" tIns="0" rIns="0" bIns="0" rtlCol="0" anchor="t"/>
          <a:lstStyle/>
          <a:p>
            <a:pPr marL="285739" indent="-285739">
              <a:lnSpc>
                <a:spcPts val="2375"/>
              </a:lnSpc>
              <a:buSzPct val="100000"/>
              <a:buChar char="•"/>
            </a:pPr>
            <a:r>
              <a:rPr lang="en-US" sz="1458" b="1" dirty="0">
                <a:solidFill>
                  <a:srgbClr val="C2C4B5"/>
                </a:solidFill>
                <a:latin typeface="Bitter" pitchFamily="34" charset="0"/>
                <a:ea typeface="Bitter" pitchFamily="34" charset="-122"/>
                <a:cs typeface="Bitter" pitchFamily="34" charset="-120"/>
              </a:rPr>
              <a:t>AI Act (2024)</a:t>
            </a:r>
            <a:r>
              <a:rPr lang="en-US" sz="1458" dirty="0">
                <a:solidFill>
                  <a:srgbClr val="C2C4B5"/>
                </a:solidFill>
                <a:latin typeface="Bitter" pitchFamily="34" charset="0"/>
                <a:ea typeface="Bitter" pitchFamily="34" charset="-122"/>
                <a:cs typeface="Bitter" pitchFamily="34" charset="-120"/>
              </a:rPr>
              <a:t>: catégorisation par risque</a:t>
            </a:r>
            <a:endParaRPr lang="en-US" sz="1458" dirty="0"/>
          </a:p>
        </p:txBody>
      </p:sp>
      <p:sp>
        <p:nvSpPr>
          <p:cNvPr id="6" name="Text 3"/>
          <p:cNvSpPr/>
          <p:nvPr/>
        </p:nvSpPr>
        <p:spPr>
          <a:xfrm>
            <a:off x="850504" y="4297164"/>
            <a:ext cx="3244949" cy="604838"/>
          </a:xfrm>
          <a:prstGeom prst="rect">
            <a:avLst/>
          </a:prstGeom>
          <a:noFill/>
          <a:ln/>
        </p:spPr>
        <p:txBody>
          <a:bodyPr wrap="square" lIns="0" tIns="0" rIns="0" bIns="0" rtlCol="0" anchor="t"/>
          <a:lstStyle/>
          <a:p>
            <a:pPr marL="285739" indent="-285739">
              <a:lnSpc>
                <a:spcPts val="2375"/>
              </a:lnSpc>
              <a:buSzPct val="100000"/>
              <a:buChar char="•"/>
            </a:pPr>
            <a:r>
              <a:rPr lang="en-US" sz="1458" dirty="0">
                <a:solidFill>
                  <a:srgbClr val="C2C4B5"/>
                </a:solidFill>
                <a:latin typeface="Bitter" pitchFamily="34" charset="0"/>
                <a:ea typeface="Bitter" pitchFamily="34" charset="-122"/>
                <a:cs typeface="Bitter" pitchFamily="34" charset="-120"/>
              </a:rPr>
              <a:t>Certification obligatoire pour systèmes à haut risque</a:t>
            </a:r>
            <a:endParaRPr lang="en-US" sz="1458" dirty="0"/>
          </a:p>
        </p:txBody>
      </p:sp>
      <p:sp>
        <p:nvSpPr>
          <p:cNvPr id="7" name="Text 4"/>
          <p:cNvSpPr/>
          <p:nvPr/>
        </p:nvSpPr>
        <p:spPr>
          <a:xfrm>
            <a:off x="850504" y="4968082"/>
            <a:ext cx="3244949" cy="302419"/>
          </a:xfrm>
          <a:prstGeom prst="rect">
            <a:avLst/>
          </a:prstGeom>
          <a:noFill/>
          <a:ln/>
        </p:spPr>
        <p:txBody>
          <a:bodyPr wrap="none" lIns="0" tIns="0" rIns="0" bIns="0" rtlCol="0" anchor="t"/>
          <a:lstStyle/>
          <a:p>
            <a:pPr marL="285739" indent="-285739">
              <a:lnSpc>
                <a:spcPts val="2375"/>
              </a:lnSpc>
              <a:buSzPct val="100000"/>
              <a:buChar char="•"/>
            </a:pPr>
            <a:r>
              <a:rPr lang="en-US" sz="1458" dirty="0">
                <a:solidFill>
                  <a:srgbClr val="C2C4B5"/>
                </a:solidFill>
                <a:latin typeface="Bitter" pitchFamily="34" charset="0"/>
                <a:ea typeface="Bitter" pitchFamily="34" charset="-122"/>
                <a:cs typeface="Bitter" pitchFamily="34" charset="-120"/>
              </a:rPr>
              <a:t>Directive sur responsabilité IA</a:t>
            </a:r>
            <a:endParaRPr lang="en-US" sz="1458" dirty="0"/>
          </a:p>
        </p:txBody>
      </p:sp>
      <p:pic>
        <p:nvPicPr>
          <p:cNvPr id="8" name="Image 1" descr="preencoded.png"/>
          <p:cNvPicPr>
            <a:picLocks noChangeAspect="1"/>
          </p:cNvPicPr>
          <p:nvPr/>
        </p:nvPicPr>
        <p:blipFill>
          <a:blip r:embed="rId4"/>
          <a:stretch>
            <a:fillRect/>
          </a:stretch>
        </p:blipFill>
        <p:spPr>
          <a:xfrm>
            <a:off x="4284464" y="2272507"/>
            <a:ext cx="3622973" cy="756047"/>
          </a:xfrm>
          <a:prstGeom prst="rect">
            <a:avLst/>
          </a:prstGeom>
        </p:spPr>
      </p:pic>
      <p:sp>
        <p:nvSpPr>
          <p:cNvPr id="9" name="Text 5"/>
          <p:cNvSpPr/>
          <p:nvPr/>
        </p:nvSpPr>
        <p:spPr>
          <a:xfrm>
            <a:off x="4473476" y="3217565"/>
            <a:ext cx="2362696" cy="295275"/>
          </a:xfrm>
          <a:prstGeom prst="rect">
            <a:avLst/>
          </a:prstGeom>
          <a:noFill/>
          <a:ln/>
        </p:spPr>
        <p:txBody>
          <a:bodyPr wrap="none" lIns="0" tIns="0" rIns="0" bIns="0" rtlCol="0" anchor="t"/>
          <a:lstStyle/>
          <a:p>
            <a:pPr>
              <a:lnSpc>
                <a:spcPts val="2292"/>
              </a:lnSpc>
            </a:pPr>
            <a:r>
              <a:rPr lang="en-US" sz="1833" b="1" dirty="0">
                <a:solidFill>
                  <a:srgbClr val="C2C4B5"/>
                </a:solidFill>
                <a:latin typeface="Outfit Bold" pitchFamily="34" charset="0"/>
                <a:ea typeface="Outfit Bold" pitchFamily="34" charset="-122"/>
                <a:cs typeface="Outfit Bold" pitchFamily="34" charset="-120"/>
              </a:rPr>
              <a:t>États-Unis</a:t>
            </a:r>
            <a:endParaRPr lang="en-US" sz="1833" dirty="0"/>
          </a:p>
        </p:txBody>
      </p:sp>
      <p:sp>
        <p:nvSpPr>
          <p:cNvPr id="10" name="Text 6"/>
          <p:cNvSpPr/>
          <p:nvPr/>
        </p:nvSpPr>
        <p:spPr>
          <a:xfrm>
            <a:off x="4473476" y="3626247"/>
            <a:ext cx="3244949" cy="604838"/>
          </a:xfrm>
          <a:prstGeom prst="rect">
            <a:avLst/>
          </a:prstGeom>
          <a:noFill/>
          <a:ln/>
        </p:spPr>
        <p:txBody>
          <a:bodyPr wrap="square" lIns="0" tIns="0" rIns="0" bIns="0" rtlCol="0" anchor="t"/>
          <a:lstStyle/>
          <a:p>
            <a:pPr marL="285739" indent="-285739">
              <a:lnSpc>
                <a:spcPts val="2375"/>
              </a:lnSpc>
              <a:buSzPct val="100000"/>
              <a:buChar char="•"/>
            </a:pPr>
            <a:r>
              <a:rPr lang="en-US" sz="1458" dirty="0">
                <a:solidFill>
                  <a:srgbClr val="C2C4B5"/>
                </a:solidFill>
                <a:latin typeface="Bitter" pitchFamily="34" charset="0"/>
                <a:ea typeface="Bitter" pitchFamily="34" charset="-122"/>
                <a:cs typeface="Bitter" pitchFamily="34" charset="-120"/>
              </a:rPr>
              <a:t>Approche décentralisée (FDA, NHTSA, NIST)</a:t>
            </a:r>
            <a:endParaRPr lang="en-US" sz="1458" dirty="0"/>
          </a:p>
        </p:txBody>
      </p:sp>
      <p:sp>
        <p:nvSpPr>
          <p:cNvPr id="11" name="Text 7"/>
          <p:cNvSpPr/>
          <p:nvPr/>
        </p:nvSpPr>
        <p:spPr>
          <a:xfrm>
            <a:off x="4473476" y="4297165"/>
            <a:ext cx="3244949" cy="302419"/>
          </a:xfrm>
          <a:prstGeom prst="rect">
            <a:avLst/>
          </a:prstGeom>
          <a:noFill/>
          <a:ln/>
        </p:spPr>
        <p:txBody>
          <a:bodyPr wrap="none" lIns="0" tIns="0" rIns="0" bIns="0" rtlCol="0" anchor="t"/>
          <a:lstStyle/>
          <a:p>
            <a:pPr marL="285739" indent="-285739">
              <a:lnSpc>
                <a:spcPts val="2375"/>
              </a:lnSpc>
              <a:buSzPct val="100000"/>
              <a:buChar char="•"/>
            </a:pPr>
            <a:r>
              <a:rPr lang="en-US" sz="1458" dirty="0">
                <a:solidFill>
                  <a:srgbClr val="C2C4B5"/>
                </a:solidFill>
                <a:latin typeface="Bitter" pitchFamily="34" charset="0"/>
                <a:ea typeface="Bitter" pitchFamily="34" charset="-122"/>
                <a:cs typeface="Bitter" pitchFamily="34" charset="-120"/>
              </a:rPr>
              <a:t>Lignes directrices souples</a:t>
            </a:r>
            <a:endParaRPr lang="en-US" sz="1458" dirty="0"/>
          </a:p>
        </p:txBody>
      </p:sp>
      <p:sp>
        <p:nvSpPr>
          <p:cNvPr id="12" name="Text 8"/>
          <p:cNvSpPr/>
          <p:nvPr/>
        </p:nvSpPr>
        <p:spPr>
          <a:xfrm>
            <a:off x="4473476" y="4665663"/>
            <a:ext cx="3244949" cy="302419"/>
          </a:xfrm>
          <a:prstGeom prst="rect">
            <a:avLst/>
          </a:prstGeom>
          <a:noFill/>
          <a:ln/>
        </p:spPr>
        <p:txBody>
          <a:bodyPr wrap="none" lIns="0" tIns="0" rIns="0" bIns="0" rtlCol="0" anchor="t"/>
          <a:lstStyle/>
          <a:p>
            <a:pPr marL="285739" indent="-285739">
              <a:lnSpc>
                <a:spcPts val="2375"/>
              </a:lnSpc>
              <a:buSzPct val="100000"/>
              <a:buChar char="•"/>
            </a:pPr>
            <a:r>
              <a:rPr lang="en-US" sz="1458" dirty="0">
                <a:solidFill>
                  <a:srgbClr val="C2C4B5"/>
                </a:solidFill>
                <a:latin typeface="Bitter" pitchFamily="34" charset="0"/>
                <a:ea typeface="Bitter" pitchFamily="34" charset="-122"/>
                <a:cs typeface="Bitter" pitchFamily="34" charset="-120"/>
              </a:rPr>
              <a:t>Priorité à l'innovation</a:t>
            </a:r>
            <a:endParaRPr lang="en-US" sz="1458" dirty="0"/>
          </a:p>
        </p:txBody>
      </p:sp>
      <p:pic>
        <p:nvPicPr>
          <p:cNvPr id="13" name="Image 2" descr="preencoded.png"/>
          <p:cNvPicPr>
            <a:picLocks noChangeAspect="1"/>
          </p:cNvPicPr>
          <p:nvPr/>
        </p:nvPicPr>
        <p:blipFill>
          <a:blip r:embed="rId5"/>
          <a:stretch>
            <a:fillRect/>
          </a:stretch>
        </p:blipFill>
        <p:spPr>
          <a:xfrm>
            <a:off x="7907437" y="2272507"/>
            <a:ext cx="3622973" cy="756047"/>
          </a:xfrm>
          <a:prstGeom prst="rect">
            <a:avLst/>
          </a:prstGeom>
        </p:spPr>
      </p:pic>
      <p:sp>
        <p:nvSpPr>
          <p:cNvPr id="14" name="Text 9"/>
          <p:cNvSpPr/>
          <p:nvPr/>
        </p:nvSpPr>
        <p:spPr>
          <a:xfrm>
            <a:off x="8096449" y="3217565"/>
            <a:ext cx="2362696" cy="295275"/>
          </a:xfrm>
          <a:prstGeom prst="rect">
            <a:avLst/>
          </a:prstGeom>
          <a:noFill/>
          <a:ln/>
        </p:spPr>
        <p:txBody>
          <a:bodyPr wrap="none" lIns="0" tIns="0" rIns="0" bIns="0" rtlCol="0" anchor="t"/>
          <a:lstStyle/>
          <a:p>
            <a:pPr>
              <a:lnSpc>
                <a:spcPts val="2292"/>
              </a:lnSpc>
            </a:pPr>
            <a:r>
              <a:rPr lang="en-US" sz="1833" b="1" dirty="0">
                <a:solidFill>
                  <a:srgbClr val="C2C4B5"/>
                </a:solidFill>
                <a:latin typeface="Outfit Bold" pitchFamily="34" charset="0"/>
                <a:ea typeface="Outfit Bold" pitchFamily="34" charset="-122"/>
                <a:cs typeface="Outfit Bold" pitchFamily="34" charset="-120"/>
              </a:rPr>
              <a:t>Chine</a:t>
            </a:r>
            <a:endParaRPr lang="en-US" sz="1833" dirty="0"/>
          </a:p>
        </p:txBody>
      </p:sp>
      <p:sp>
        <p:nvSpPr>
          <p:cNvPr id="15" name="Text 10"/>
          <p:cNvSpPr/>
          <p:nvPr/>
        </p:nvSpPr>
        <p:spPr>
          <a:xfrm>
            <a:off x="8096449" y="3626247"/>
            <a:ext cx="3244949" cy="302419"/>
          </a:xfrm>
          <a:prstGeom prst="rect">
            <a:avLst/>
          </a:prstGeom>
          <a:noFill/>
          <a:ln/>
        </p:spPr>
        <p:txBody>
          <a:bodyPr wrap="none" lIns="0" tIns="0" rIns="0" bIns="0" rtlCol="0" anchor="t"/>
          <a:lstStyle/>
          <a:p>
            <a:pPr marL="285739" indent="-285739">
              <a:lnSpc>
                <a:spcPts val="2375"/>
              </a:lnSpc>
              <a:buSzPct val="100000"/>
              <a:buChar char="•"/>
            </a:pPr>
            <a:r>
              <a:rPr lang="en-US" sz="1458" dirty="0">
                <a:solidFill>
                  <a:srgbClr val="C2C4B5"/>
                </a:solidFill>
                <a:latin typeface="Bitter" pitchFamily="34" charset="0"/>
                <a:ea typeface="Bitter" pitchFamily="34" charset="-122"/>
                <a:cs typeface="Bitter" pitchFamily="34" charset="-120"/>
              </a:rPr>
              <a:t>Régulations sectorielles rapides</a:t>
            </a:r>
            <a:endParaRPr lang="en-US" sz="1458" dirty="0"/>
          </a:p>
        </p:txBody>
      </p:sp>
      <p:sp>
        <p:nvSpPr>
          <p:cNvPr id="16" name="Text 11"/>
          <p:cNvSpPr/>
          <p:nvPr/>
        </p:nvSpPr>
        <p:spPr>
          <a:xfrm>
            <a:off x="8096449" y="3994746"/>
            <a:ext cx="3244949" cy="302419"/>
          </a:xfrm>
          <a:prstGeom prst="rect">
            <a:avLst/>
          </a:prstGeom>
          <a:noFill/>
          <a:ln/>
        </p:spPr>
        <p:txBody>
          <a:bodyPr wrap="none" lIns="0" tIns="0" rIns="0" bIns="0" rtlCol="0" anchor="t"/>
          <a:lstStyle/>
          <a:p>
            <a:pPr marL="285739" indent="-285739">
              <a:lnSpc>
                <a:spcPts val="2375"/>
              </a:lnSpc>
              <a:buSzPct val="100000"/>
              <a:buChar char="•"/>
            </a:pPr>
            <a:r>
              <a:rPr lang="en-US" sz="1458" i="1" dirty="0">
                <a:solidFill>
                  <a:srgbClr val="C2C4B5"/>
                </a:solidFill>
                <a:latin typeface="Bitter" pitchFamily="34" charset="0"/>
                <a:ea typeface="Bitter" pitchFamily="34" charset="-122"/>
                <a:cs typeface="Bitter" pitchFamily="34" charset="-120"/>
              </a:rPr>
              <a:t>Kill-switches</a:t>
            </a:r>
            <a:r>
              <a:rPr lang="en-US" sz="1458" dirty="0">
                <a:solidFill>
                  <a:srgbClr val="C2C4B5"/>
                </a:solidFill>
                <a:latin typeface="Bitter" pitchFamily="34" charset="0"/>
                <a:ea typeface="Bitter" pitchFamily="34" charset="-122"/>
                <a:cs typeface="Bitter" pitchFamily="34" charset="-120"/>
              </a:rPr>
              <a:t> obligatoires</a:t>
            </a:r>
            <a:endParaRPr lang="en-US" sz="1458" dirty="0"/>
          </a:p>
        </p:txBody>
      </p:sp>
      <p:sp>
        <p:nvSpPr>
          <p:cNvPr id="17" name="Text 12"/>
          <p:cNvSpPr/>
          <p:nvPr/>
        </p:nvSpPr>
        <p:spPr>
          <a:xfrm>
            <a:off x="8096449" y="4363244"/>
            <a:ext cx="3244949" cy="302419"/>
          </a:xfrm>
          <a:prstGeom prst="rect">
            <a:avLst/>
          </a:prstGeom>
          <a:noFill/>
          <a:ln/>
        </p:spPr>
        <p:txBody>
          <a:bodyPr wrap="none" lIns="0" tIns="0" rIns="0" bIns="0" rtlCol="0" anchor="t"/>
          <a:lstStyle/>
          <a:p>
            <a:pPr marL="285739" indent="-285739">
              <a:lnSpc>
                <a:spcPts val="2375"/>
              </a:lnSpc>
              <a:buSzPct val="100000"/>
              <a:buChar char="•"/>
            </a:pPr>
            <a:r>
              <a:rPr lang="en-US" sz="1458" dirty="0">
                <a:solidFill>
                  <a:srgbClr val="C2C4B5"/>
                </a:solidFill>
                <a:latin typeface="Bitter" pitchFamily="34" charset="0"/>
                <a:ea typeface="Bitter" pitchFamily="34" charset="-122"/>
                <a:cs typeface="Bitter" pitchFamily="34" charset="-120"/>
              </a:rPr>
              <a:t>Contrôle centralisé</a:t>
            </a:r>
            <a:endParaRPr lang="en-US" sz="1458" dirty="0"/>
          </a:p>
        </p:txBody>
      </p:sp>
      <p:pic>
        <p:nvPicPr>
          <p:cNvPr id="19" name="Picture 18">
            <a:extLst>
              <a:ext uri="{FF2B5EF4-FFF2-40B4-BE49-F238E27FC236}">
                <a16:creationId xmlns:a16="http://schemas.microsoft.com/office/drawing/2014/main" id="{5139BE42-557C-4D5B-A8CA-0824B00C8037}"/>
              </a:ext>
            </a:extLst>
          </p:cNvPr>
          <p:cNvPicPr>
            <a:picLocks noChangeAspect="1"/>
          </p:cNvPicPr>
          <p:nvPr/>
        </p:nvPicPr>
        <p:blipFill>
          <a:blip r:embed="rId6"/>
          <a:stretch>
            <a:fillRect/>
          </a:stretch>
        </p:blipFill>
        <p:spPr>
          <a:xfrm>
            <a:off x="9770725" y="6262810"/>
            <a:ext cx="2421275" cy="595396"/>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3733205" y="989707"/>
            <a:ext cx="4725492" cy="590649"/>
          </a:xfrm>
          <a:prstGeom prst="rect">
            <a:avLst/>
          </a:prstGeom>
          <a:noFill/>
          <a:ln/>
        </p:spPr>
        <p:txBody>
          <a:bodyPr wrap="none" lIns="0" tIns="0" rIns="0" bIns="0" rtlCol="0" anchor="t"/>
          <a:lstStyle/>
          <a:p>
            <a:pPr algn="ctr">
              <a:lnSpc>
                <a:spcPts val="4625"/>
              </a:lnSpc>
            </a:pPr>
            <a:r>
              <a:rPr lang="en-US" sz="3708" b="1" dirty="0">
                <a:solidFill>
                  <a:srgbClr val="E1E5CD"/>
                </a:solidFill>
                <a:latin typeface="Outfit Bold" pitchFamily="34" charset="0"/>
                <a:ea typeface="Outfit Bold" pitchFamily="34" charset="-122"/>
                <a:cs typeface="Outfit Bold" pitchFamily="34" charset="-120"/>
              </a:rPr>
              <a:t>Encadrer l'IA</a:t>
            </a:r>
            <a:endParaRPr lang="en-US" sz="3708" dirty="0"/>
          </a:p>
        </p:txBody>
      </p:sp>
      <p:sp>
        <p:nvSpPr>
          <p:cNvPr id="3" name="Text 1"/>
          <p:cNvSpPr/>
          <p:nvPr/>
        </p:nvSpPr>
        <p:spPr>
          <a:xfrm>
            <a:off x="1831182" y="2282627"/>
            <a:ext cx="2362696" cy="295275"/>
          </a:xfrm>
          <a:prstGeom prst="rect">
            <a:avLst/>
          </a:prstGeom>
          <a:noFill/>
          <a:ln/>
        </p:spPr>
        <p:txBody>
          <a:bodyPr wrap="none" lIns="0" tIns="0" rIns="0" bIns="0" rtlCol="0" anchor="t"/>
          <a:lstStyle/>
          <a:p>
            <a:pPr algn="r">
              <a:lnSpc>
                <a:spcPts val="2292"/>
              </a:lnSpc>
            </a:pPr>
            <a:r>
              <a:rPr lang="en-US" sz="1833" b="1" dirty="0">
                <a:solidFill>
                  <a:srgbClr val="C2C4B5"/>
                </a:solidFill>
                <a:latin typeface="Outfit Bold" pitchFamily="34" charset="0"/>
                <a:ea typeface="Outfit Bold" pitchFamily="34" charset="-122"/>
                <a:cs typeface="Outfit Bold" pitchFamily="34" charset="-120"/>
              </a:rPr>
              <a:t>Réglementation</a:t>
            </a:r>
            <a:endParaRPr lang="en-US" sz="1833" dirty="0"/>
          </a:p>
        </p:txBody>
      </p:sp>
      <p:sp>
        <p:nvSpPr>
          <p:cNvPr id="4" name="Text 2"/>
          <p:cNvSpPr/>
          <p:nvPr/>
        </p:nvSpPr>
        <p:spPr>
          <a:xfrm>
            <a:off x="661492" y="2691308"/>
            <a:ext cx="3532386" cy="907257"/>
          </a:xfrm>
          <a:prstGeom prst="rect">
            <a:avLst/>
          </a:prstGeom>
          <a:noFill/>
          <a:ln/>
        </p:spPr>
        <p:txBody>
          <a:bodyPr wrap="square" lIns="0" tIns="0" rIns="0" bIns="0" rtlCol="0" anchor="t"/>
          <a:lstStyle/>
          <a:p>
            <a:pPr algn="r">
              <a:lnSpc>
                <a:spcPts val="2375"/>
              </a:lnSpc>
            </a:pPr>
            <a:r>
              <a:rPr lang="en-US" sz="1458" dirty="0">
                <a:solidFill>
                  <a:srgbClr val="C2C4B5"/>
                </a:solidFill>
                <a:latin typeface="Bitter" pitchFamily="34" charset="0"/>
                <a:ea typeface="Bitter" pitchFamily="34" charset="-122"/>
                <a:cs typeface="Bitter" pitchFamily="34" charset="-120"/>
              </a:rPr>
              <a:t>Mettre en place des standards /lois claires et adaptées aux spécificités de l'IA.</a:t>
            </a:r>
            <a:endParaRPr lang="en-US" sz="1458" dirty="0"/>
          </a:p>
        </p:txBody>
      </p:sp>
      <p:pic>
        <p:nvPicPr>
          <p:cNvPr id="5" name="Image 0" descr="preencoded.png"/>
          <p:cNvPicPr>
            <a:picLocks noChangeAspect="1"/>
          </p:cNvPicPr>
          <p:nvPr/>
        </p:nvPicPr>
        <p:blipFill>
          <a:blip r:embed="rId3"/>
          <a:stretch>
            <a:fillRect/>
          </a:stretch>
        </p:blipFill>
        <p:spPr>
          <a:xfrm>
            <a:off x="4193878" y="2011264"/>
            <a:ext cx="3804146" cy="3804146"/>
          </a:xfrm>
          <a:prstGeom prst="rect">
            <a:avLst/>
          </a:prstGeom>
        </p:spPr>
      </p:pic>
      <p:pic>
        <p:nvPicPr>
          <p:cNvPr id="6" name="Image 1" descr="preencoded.png"/>
          <p:cNvPicPr>
            <a:picLocks noChangeAspect="1"/>
          </p:cNvPicPr>
          <p:nvPr/>
        </p:nvPicPr>
        <p:blipFill>
          <a:blip r:embed="rId4"/>
          <a:stretch>
            <a:fillRect/>
          </a:stretch>
        </p:blipFill>
        <p:spPr>
          <a:xfrm>
            <a:off x="5170487" y="3171429"/>
            <a:ext cx="265807" cy="332184"/>
          </a:xfrm>
          <a:prstGeom prst="rect">
            <a:avLst/>
          </a:prstGeom>
        </p:spPr>
      </p:pic>
      <p:sp>
        <p:nvSpPr>
          <p:cNvPr id="7" name="Text 3"/>
          <p:cNvSpPr/>
          <p:nvPr/>
        </p:nvSpPr>
        <p:spPr>
          <a:xfrm>
            <a:off x="7998024" y="1958380"/>
            <a:ext cx="2362696" cy="295275"/>
          </a:xfrm>
          <a:prstGeom prst="rect">
            <a:avLst/>
          </a:prstGeom>
          <a:noFill/>
          <a:ln/>
        </p:spPr>
        <p:txBody>
          <a:bodyPr wrap="none" lIns="0" tIns="0" rIns="0" bIns="0" rtlCol="0" anchor="t"/>
          <a:lstStyle/>
          <a:p>
            <a:pPr>
              <a:lnSpc>
                <a:spcPts val="2292"/>
              </a:lnSpc>
            </a:pPr>
            <a:r>
              <a:rPr lang="en-US" sz="1833" b="1" dirty="0">
                <a:solidFill>
                  <a:srgbClr val="C2C4B5"/>
                </a:solidFill>
                <a:latin typeface="Outfit Bold" pitchFamily="34" charset="0"/>
                <a:ea typeface="Outfit Bold" pitchFamily="34" charset="-122"/>
                <a:cs typeface="Outfit Bold" pitchFamily="34" charset="-120"/>
              </a:rPr>
              <a:t>Éthique</a:t>
            </a:r>
            <a:endParaRPr lang="en-US" sz="1833" dirty="0"/>
          </a:p>
        </p:txBody>
      </p:sp>
      <p:sp>
        <p:nvSpPr>
          <p:cNvPr id="8" name="Text 4"/>
          <p:cNvSpPr/>
          <p:nvPr/>
        </p:nvSpPr>
        <p:spPr>
          <a:xfrm>
            <a:off x="7998023" y="2367062"/>
            <a:ext cx="3532485" cy="907257"/>
          </a:xfrm>
          <a:prstGeom prst="rect">
            <a:avLst/>
          </a:prstGeom>
          <a:noFill/>
          <a:ln/>
        </p:spPr>
        <p:txBody>
          <a:bodyPr wrap="square" lIns="0" tIns="0" rIns="0" bIns="0" rtlCol="0" anchor="t"/>
          <a:lstStyle/>
          <a:p>
            <a:pPr>
              <a:lnSpc>
                <a:spcPts val="2375"/>
              </a:lnSpc>
            </a:pPr>
            <a:r>
              <a:rPr lang="en-US" sz="1458" dirty="0">
                <a:solidFill>
                  <a:srgbClr val="C2C4B5"/>
                </a:solidFill>
                <a:latin typeface="Bitter" pitchFamily="34" charset="0"/>
                <a:ea typeface="Bitter" pitchFamily="34" charset="-122"/>
                <a:cs typeface="Bitter" pitchFamily="34" charset="-120"/>
              </a:rPr>
              <a:t>Intégrer des principes moraux dans la conception et l'utilisation des systèmes IA.</a:t>
            </a:r>
            <a:endParaRPr lang="en-US" sz="1458" dirty="0"/>
          </a:p>
        </p:txBody>
      </p:sp>
      <p:pic>
        <p:nvPicPr>
          <p:cNvPr id="9" name="Image 2" descr="preencoded.png"/>
          <p:cNvPicPr>
            <a:picLocks noChangeAspect="1"/>
          </p:cNvPicPr>
          <p:nvPr/>
        </p:nvPicPr>
        <p:blipFill>
          <a:blip r:embed="rId5"/>
          <a:stretch>
            <a:fillRect/>
          </a:stretch>
        </p:blipFill>
        <p:spPr>
          <a:xfrm>
            <a:off x="4193878" y="2011264"/>
            <a:ext cx="3804146" cy="3804146"/>
          </a:xfrm>
          <a:prstGeom prst="rect">
            <a:avLst/>
          </a:prstGeom>
        </p:spPr>
      </p:pic>
      <p:pic>
        <p:nvPicPr>
          <p:cNvPr id="10" name="Image 3" descr="preencoded.png"/>
          <p:cNvPicPr>
            <a:picLocks noChangeAspect="1"/>
          </p:cNvPicPr>
          <p:nvPr/>
        </p:nvPicPr>
        <p:blipFill>
          <a:blip r:embed="rId6"/>
          <a:stretch>
            <a:fillRect/>
          </a:stretch>
        </p:blipFill>
        <p:spPr>
          <a:xfrm>
            <a:off x="6265664" y="2815531"/>
            <a:ext cx="265807" cy="332184"/>
          </a:xfrm>
          <a:prstGeom prst="rect">
            <a:avLst/>
          </a:prstGeom>
        </p:spPr>
      </p:pic>
      <p:sp>
        <p:nvSpPr>
          <p:cNvPr id="11" name="Text 5"/>
          <p:cNvSpPr/>
          <p:nvPr/>
        </p:nvSpPr>
        <p:spPr>
          <a:xfrm>
            <a:off x="8376047" y="3557786"/>
            <a:ext cx="2362696" cy="295275"/>
          </a:xfrm>
          <a:prstGeom prst="rect">
            <a:avLst/>
          </a:prstGeom>
          <a:noFill/>
          <a:ln/>
        </p:spPr>
        <p:txBody>
          <a:bodyPr wrap="none" lIns="0" tIns="0" rIns="0" bIns="0" rtlCol="0" anchor="t"/>
          <a:lstStyle/>
          <a:p>
            <a:pPr>
              <a:lnSpc>
                <a:spcPts val="2292"/>
              </a:lnSpc>
            </a:pPr>
            <a:r>
              <a:rPr lang="en-US" sz="1833" b="1" dirty="0">
                <a:solidFill>
                  <a:srgbClr val="C2C4B5"/>
                </a:solidFill>
                <a:latin typeface="Outfit Bold" pitchFamily="34" charset="0"/>
                <a:ea typeface="Outfit Bold" pitchFamily="34" charset="-122"/>
                <a:cs typeface="Outfit Bold" pitchFamily="34" charset="-120"/>
              </a:rPr>
              <a:t>Supervision humaine</a:t>
            </a:r>
            <a:endParaRPr lang="en-US" sz="1833" dirty="0"/>
          </a:p>
        </p:txBody>
      </p:sp>
      <p:sp>
        <p:nvSpPr>
          <p:cNvPr id="12" name="Text 6"/>
          <p:cNvSpPr/>
          <p:nvPr/>
        </p:nvSpPr>
        <p:spPr>
          <a:xfrm>
            <a:off x="8376047" y="3966469"/>
            <a:ext cx="3154462" cy="604838"/>
          </a:xfrm>
          <a:prstGeom prst="rect">
            <a:avLst/>
          </a:prstGeom>
          <a:noFill/>
          <a:ln/>
        </p:spPr>
        <p:txBody>
          <a:bodyPr wrap="square" lIns="0" tIns="0" rIns="0" bIns="0" rtlCol="0" anchor="t"/>
          <a:lstStyle/>
          <a:p>
            <a:pPr>
              <a:lnSpc>
                <a:spcPts val="2375"/>
              </a:lnSpc>
            </a:pPr>
            <a:r>
              <a:rPr lang="en-US" sz="1458" dirty="0">
                <a:solidFill>
                  <a:srgbClr val="C2C4B5"/>
                </a:solidFill>
                <a:latin typeface="Bitter" pitchFamily="34" charset="0"/>
                <a:ea typeface="Bitter" pitchFamily="34" charset="-122"/>
                <a:cs typeface="Bitter" pitchFamily="34" charset="-120"/>
              </a:rPr>
              <a:t>Human-in-the-loop pour actions critiques</a:t>
            </a:r>
            <a:endParaRPr lang="en-US" sz="1458" dirty="0"/>
          </a:p>
        </p:txBody>
      </p:sp>
      <p:pic>
        <p:nvPicPr>
          <p:cNvPr id="13" name="Image 4" descr="preencoded.png"/>
          <p:cNvPicPr>
            <a:picLocks noChangeAspect="1"/>
          </p:cNvPicPr>
          <p:nvPr/>
        </p:nvPicPr>
        <p:blipFill>
          <a:blip r:embed="rId7"/>
          <a:stretch>
            <a:fillRect/>
          </a:stretch>
        </p:blipFill>
        <p:spPr>
          <a:xfrm>
            <a:off x="4193878" y="2011264"/>
            <a:ext cx="3804146" cy="3804146"/>
          </a:xfrm>
          <a:prstGeom prst="rect">
            <a:avLst/>
          </a:prstGeom>
        </p:spPr>
      </p:pic>
      <p:pic>
        <p:nvPicPr>
          <p:cNvPr id="14" name="Image 5" descr="preencoded.png"/>
          <p:cNvPicPr>
            <a:picLocks noChangeAspect="1"/>
          </p:cNvPicPr>
          <p:nvPr/>
        </p:nvPicPr>
        <p:blipFill>
          <a:blip r:embed="rId8"/>
          <a:stretch>
            <a:fillRect/>
          </a:stretch>
        </p:blipFill>
        <p:spPr>
          <a:xfrm>
            <a:off x="6942534" y="3747195"/>
            <a:ext cx="265807" cy="332184"/>
          </a:xfrm>
          <a:prstGeom prst="rect">
            <a:avLst/>
          </a:prstGeom>
        </p:spPr>
      </p:pic>
      <p:sp>
        <p:nvSpPr>
          <p:cNvPr id="15" name="Text 7"/>
          <p:cNvSpPr/>
          <p:nvPr/>
        </p:nvSpPr>
        <p:spPr>
          <a:xfrm>
            <a:off x="7998024" y="4854773"/>
            <a:ext cx="2362696" cy="295275"/>
          </a:xfrm>
          <a:prstGeom prst="rect">
            <a:avLst/>
          </a:prstGeom>
          <a:noFill/>
          <a:ln/>
        </p:spPr>
        <p:txBody>
          <a:bodyPr wrap="none" lIns="0" tIns="0" rIns="0" bIns="0" rtlCol="0" anchor="t"/>
          <a:lstStyle/>
          <a:p>
            <a:pPr>
              <a:lnSpc>
                <a:spcPts val="2292"/>
              </a:lnSpc>
            </a:pPr>
            <a:r>
              <a:rPr lang="en-US" sz="1833" b="1" dirty="0">
                <a:solidFill>
                  <a:srgbClr val="C2C4B5"/>
                </a:solidFill>
                <a:latin typeface="Outfit Bold" pitchFamily="34" charset="0"/>
                <a:ea typeface="Outfit Bold" pitchFamily="34" charset="-122"/>
                <a:cs typeface="Outfit Bold" pitchFamily="34" charset="-120"/>
              </a:rPr>
              <a:t>Transparence</a:t>
            </a:r>
            <a:endParaRPr lang="en-US" sz="1833" dirty="0"/>
          </a:p>
        </p:txBody>
      </p:sp>
      <p:sp>
        <p:nvSpPr>
          <p:cNvPr id="16" name="Text 8"/>
          <p:cNvSpPr/>
          <p:nvPr/>
        </p:nvSpPr>
        <p:spPr>
          <a:xfrm>
            <a:off x="7998023" y="5263456"/>
            <a:ext cx="3532485" cy="604838"/>
          </a:xfrm>
          <a:prstGeom prst="rect">
            <a:avLst/>
          </a:prstGeom>
          <a:noFill/>
          <a:ln/>
        </p:spPr>
        <p:txBody>
          <a:bodyPr wrap="square" lIns="0" tIns="0" rIns="0" bIns="0" rtlCol="0" anchor="t"/>
          <a:lstStyle/>
          <a:p>
            <a:pPr>
              <a:lnSpc>
                <a:spcPts val="2375"/>
              </a:lnSpc>
            </a:pPr>
            <a:r>
              <a:rPr lang="en-US" sz="1458" dirty="0">
                <a:solidFill>
                  <a:srgbClr val="C2C4B5"/>
                </a:solidFill>
                <a:latin typeface="Bitter" pitchFamily="34" charset="0"/>
                <a:ea typeface="Bitter" pitchFamily="34" charset="-122"/>
                <a:cs typeface="Bitter" pitchFamily="34" charset="-120"/>
              </a:rPr>
              <a:t>Assurer l'explicabilité et la traçabilité des décisions des algorithmes.</a:t>
            </a:r>
            <a:endParaRPr lang="en-US" sz="1458" dirty="0"/>
          </a:p>
        </p:txBody>
      </p:sp>
      <p:pic>
        <p:nvPicPr>
          <p:cNvPr id="17" name="Image 6" descr="preencoded.png"/>
          <p:cNvPicPr>
            <a:picLocks noChangeAspect="1"/>
          </p:cNvPicPr>
          <p:nvPr/>
        </p:nvPicPr>
        <p:blipFill>
          <a:blip r:embed="rId9"/>
          <a:stretch>
            <a:fillRect/>
          </a:stretch>
        </p:blipFill>
        <p:spPr>
          <a:xfrm>
            <a:off x="4193878" y="2011264"/>
            <a:ext cx="3804146" cy="3804146"/>
          </a:xfrm>
          <a:prstGeom prst="rect">
            <a:avLst/>
          </a:prstGeom>
        </p:spPr>
      </p:pic>
      <p:pic>
        <p:nvPicPr>
          <p:cNvPr id="18" name="Image 7" descr="preencoded.png"/>
          <p:cNvPicPr>
            <a:picLocks noChangeAspect="1"/>
          </p:cNvPicPr>
          <p:nvPr/>
        </p:nvPicPr>
        <p:blipFill>
          <a:blip r:embed="rId10"/>
          <a:stretch>
            <a:fillRect/>
          </a:stretch>
        </p:blipFill>
        <p:spPr>
          <a:xfrm>
            <a:off x="6265664" y="4678859"/>
            <a:ext cx="265807" cy="332184"/>
          </a:xfrm>
          <a:prstGeom prst="rect">
            <a:avLst/>
          </a:prstGeom>
        </p:spPr>
      </p:pic>
      <p:sp>
        <p:nvSpPr>
          <p:cNvPr id="19" name="Text 9"/>
          <p:cNvSpPr/>
          <p:nvPr/>
        </p:nvSpPr>
        <p:spPr>
          <a:xfrm>
            <a:off x="1247775" y="4530527"/>
            <a:ext cx="2946103" cy="295275"/>
          </a:xfrm>
          <a:prstGeom prst="rect">
            <a:avLst/>
          </a:prstGeom>
          <a:noFill/>
          <a:ln/>
        </p:spPr>
        <p:txBody>
          <a:bodyPr wrap="none" lIns="0" tIns="0" rIns="0" bIns="0" rtlCol="0" anchor="t"/>
          <a:lstStyle/>
          <a:p>
            <a:pPr algn="r">
              <a:lnSpc>
                <a:spcPts val="2292"/>
              </a:lnSpc>
            </a:pPr>
            <a:r>
              <a:rPr lang="en-US" sz="1833" b="1" dirty="0">
                <a:solidFill>
                  <a:srgbClr val="C2C4B5"/>
                </a:solidFill>
                <a:latin typeface="Outfit Bold" pitchFamily="34" charset="0"/>
                <a:ea typeface="Outfit Bold" pitchFamily="34" charset="-122"/>
                <a:cs typeface="Outfit Bold" pitchFamily="34" charset="-120"/>
              </a:rPr>
              <a:t>Certification indépendante</a:t>
            </a:r>
            <a:endParaRPr lang="en-US" sz="1833" dirty="0"/>
          </a:p>
        </p:txBody>
      </p:sp>
      <p:sp>
        <p:nvSpPr>
          <p:cNvPr id="20" name="Text 10"/>
          <p:cNvSpPr/>
          <p:nvPr/>
        </p:nvSpPr>
        <p:spPr>
          <a:xfrm>
            <a:off x="661492" y="4939209"/>
            <a:ext cx="3532386" cy="604838"/>
          </a:xfrm>
          <a:prstGeom prst="rect">
            <a:avLst/>
          </a:prstGeom>
          <a:noFill/>
          <a:ln/>
        </p:spPr>
        <p:txBody>
          <a:bodyPr wrap="square" lIns="0" tIns="0" rIns="0" bIns="0" rtlCol="0" anchor="t"/>
          <a:lstStyle/>
          <a:p>
            <a:pPr algn="r">
              <a:lnSpc>
                <a:spcPts val="2375"/>
              </a:lnSpc>
            </a:pPr>
            <a:r>
              <a:rPr lang="en-US" sz="1458" dirty="0">
                <a:solidFill>
                  <a:srgbClr val="C2C4B5"/>
                </a:solidFill>
                <a:latin typeface="Bitter" pitchFamily="34" charset="0"/>
                <a:ea typeface="Bitter" pitchFamily="34" charset="-122"/>
                <a:cs typeface="Bitter" pitchFamily="34" charset="-120"/>
              </a:rPr>
              <a:t>Normes spécifiques IA (sécurité, biais, fiabilité).</a:t>
            </a:r>
            <a:endParaRPr lang="en-US" sz="1458" dirty="0"/>
          </a:p>
        </p:txBody>
      </p:sp>
      <p:pic>
        <p:nvPicPr>
          <p:cNvPr id="21" name="Image 8" descr="preencoded.png"/>
          <p:cNvPicPr>
            <a:picLocks noChangeAspect="1"/>
          </p:cNvPicPr>
          <p:nvPr/>
        </p:nvPicPr>
        <p:blipFill>
          <a:blip r:embed="rId11"/>
          <a:stretch>
            <a:fillRect/>
          </a:stretch>
        </p:blipFill>
        <p:spPr>
          <a:xfrm>
            <a:off x="4193878" y="2011264"/>
            <a:ext cx="3804146" cy="3804146"/>
          </a:xfrm>
          <a:prstGeom prst="rect">
            <a:avLst/>
          </a:prstGeom>
        </p:spPr>
      </p:pic>
      <p:pic>
        <p:nvPicPr>
          <p:cNvPr id="22" name="Image 9" descr="preencoded.png"/>
          <p:cNvPicPr>
            <a:picLocks noChangeAspect="1"/>
          </p:cNvPicPr>
          <p:nvPr/>
        </p:nvPicPr>
        <p:blipFill>
          <a:blip r:embed="rId12"/>
          <a:stretch>
            <a:fillRect/>
          </a:stretch>
        </p:blipFill>
        <p:spPr>
          <a:xfrm>
            <a:off x="5170487" y="4322961"/>
            <a:ext cx="265807" cy="332184"/>
          </a:xfrm>
          <a:prstGeom prst="rect">
            <a:avLst/>
          </a:prstGeom>
        </p:spPr>
      </p:pic>
      <p:pic>
        <p:nvPicPr>
          <p:cNvPr id="24" name="Picture 23">
            <a:extLst>
              <a:ext uri="{FF2B5EF4-FFF2-40B4-BE49-F238E27FC236}">
                <a16:creationId xmlns:a16="http://schemas.microsoft.com/office/drawing/2014/main" id="{F5F27FAF-6069-42FC-AD98-0B468CED3E68}"/>
              </a:ext>
            </a:extLst>
          </p:cNvPr>
          <p:cNvPicPr>
            <a:picLocks noChangeAspect="1"/>
          </p:cNvPicPr>
          <p:nvPr/>
        </p:nvPicPr>
        <p:blipFill>
          <a:blip r:embed="rId13"/>
          <a:stretch>
            <a:fillRect/>
          </a:stretch>
        </p:blipFill>
        <p:spPr>
          <a:xfrm>
            <a:off x="9764266" y="6245805"/>
            <a:ext cx="2421275" cy="595396"/>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 name="Image 0" descr="preencoded.png"/>
          <p:cNvPicPr/>
          <p:nvPr/>
        </p:nvPicPr>
        <p:blipFill>
          <a:blip r:embed="rId3"/>
          <a:stretch/>
        </p:blipFill>
        <p:spPr>
          <a:xfrm>
            <a:off x="7391160" y="0"/>
            <a:ext cx="4799880" cy="6857280"/>
          </a:xfrm>
          <a:prstGeom prst="rect">
            <a:avLst/>
          </a:prstGeom>
          <a:noFill/>
          <a:ln w="0">
            <a:noFill/>
          </a:ln>
        </p:spPr>
      </p:pic>
      <p:sp>
        <p:nvSpPr>
          <p:cNvPr id="113" name="Text 2"/>
          <p:cNvSpPr/>
          <p:nvPr/>
        </p:nvSpPr>
        <p:spPr>
          <a:xfrm>
            <a:off x="661320" y="2545560"/>
            <a:ext cx="6296400" cy="118080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a:lnSpc>
                <a:spcPts val="5550"/>
              </a:lnSpc>
              <a:tabLst>
                <a:tab pos="0" algn="l"/>
              </a:tabLst>
            </a:pPr>
            <a:r>
              <a:rPr lang="en-US" sz="4450" b="1" u="none" strike="noStrike" dirty="0" err="1">
                <a:solidFill>
                  <a:srgbClr val="E1E5CD"/>
                </a:solidFill>
                <a:effectLst/>
                <a:uFillTx/>
                <a:latin typeface="Outfit Bold"/>
                <a:ea typeface="Outfit Bold"/>
              </a:rPr>
              <a:t>L'impact</a:t>
            </a:r>
            <a:r>
              <a:rPr lang="en-US" sz="4450" b="1" u="none" strike="noStrike" dirty="0">
                <a:solidFill>
                  <a:srgbClr val="E1E5CD"/>
                </a:solidFill>
                <a:effectLst/>
                <a:uFillTx/>
                <a:latin typeface="Outfit Bold"/>
                <a:ea typeface="Outfit Bold"/>
              </a:rPr>
              <a:t> de </a:t>
            </a:r>
            <a:r>
              <a:rPr lang="en-US" sz="4450" b="1" u="none" strike="noStrike" dirty="0" err="1">
                <a:solidFill>
                  <a:srgbClr val="E1E5CD"/>
                </a:solidFill>
                <a:effectLst/>
                <a:uFillTx/>
                <a:latin typeface="Outfit Bold"/>
                <a:ea typeface="Outfit Bold"/>
              </a:rPr>
              <a:t>l'automatisation</a:t>
            </a:r>
            <a:r>
              <a:rPr lang="en-US" sz="4450" b="1" u="none" strike="noStrike" dirty="0">
                <a:solidFill>
                  <a:srgbClr val="E1E5CD"/>
                </a:solidFill>
                <a:effectLst/>
                <a:uFillTx/>
                <a:latin typeface="Outfit Bold"/>
                <a:ea typeface="Outfit Bold"/>
              </a:rPr>
              <a:t> sur le </a:t>
            </a:r>
            <a:r>
              <a:rPr lang="en-US" sz="4450" b="1" u="none" strike="noStrike" dirty="0" err="1">
                <a:solidFill>
                  <a:srgbClr val="E1E5CD"/>
                </a:solidFill>
                <a:effectLst/>
                <a:uFillTx/>
                <a:latin typeface="Outfit Bold"/>
                <a:ea typeface="Outfit Bold"/>
              </a:rPr>
              <a:t>marché</a:t>
            </a:r>
            <a:r>
              <a:rPr lang="en-US" sz="4450" b="1" u="none" strike="noStrike" dirty="0">
                <a:solidFill>
                  <a:srgbClr val="E1E5CD"/>
                </a:solidFill>
                <a:effectLst/>
                <a:uFillTx/>
                <a:latin typeface="Outfit Bold"/>
                <a:ea typeface="Outfit Bold"/>
              </a:rPr>
              <a:t> du travail</a:t>
            </a:r>
            <a:endParaRPr lang="fr-FR" sz="4450" b="0" u="none" strike="noStrike" dirty="0">
              <a:solidFill>
                <a:srgbClr val="FFFFFF"/>
              </a:solidFill>
              <a:effectLst/>
              <a:uFillTx/>
              <a:latin typeface="Arial"/>
            </a:endParaRPr>
          </a:p>
        </p:txBody>
      </p:sp>
      <p:sp>
        <p:nvSpPr>
          <p:cNvPr id="114" name="Text 3"/>
          <p:cNvSpPr/>
          <p:nvPr/>
        </p:nvSpPr>
        <p:spPr>
          <a:xfrm>
            <a:off x="661320" y="4781005"/>
            <a:ext cx="6296400" cy="301680"/>
          </a:xfrm>
          <a:prstGeom prst="rect">
            <a:avLst/>
          </a:prstGeom>
          <a:noFill/>
          <a:ln w="0">
            <a:noFill/>
          </a:ln>
        </p:spPr>
        <p:style>
          <a:lnRef idx="0">
            <a:scrgbClr r="0" g="0" b="0"/>
          </a:lnRef>
          <a:fillRef idx="0">
            <a:scrgbClr r="0" g="0" b="0"/>
          </a:fillRef>
          <a:effectRef idx="0">
            <a:scrgbClr r="0" g="0" b="0"/>
          </a:effectRef>
          <a:fontRef idx="minor"/>
        </p:style>
        <p:txBody>
          <a:bodyPr wrap="none" lIns="0" tIns="0" rIns="0" bIns="0" anchor="t">
            <a:noAutofit/>
          </a:bodyPr>
          <a:lstStyle/>
          <a:p>
            <a:pPr>
              <a:lnSpc>
                <a:spcPts val="2849"/>
              </a:lnSpc>
              <a:tabLst>
                <a:tab pos="0" algn="l"/>
              </a:tabLst>
            </a:pPr>
            <a:r>
              <a:rPr lang="en-US" sz="1750" b="0" u="none" strike="noStrike" dirty="0" err="1">
                <a:solidFill>
                  <a:srgbClr val="C2C4B5"/>
                </a:solidFill>
                <a:effectLst/>
                <a:uFillTx/>
                <a:latin typeface="Bitter"/>
                <a:ea typeface="Bitter"/>
              </a:rPr>
              <a:t>Analyse</a:t>
            </a:r>
            <a:r>
              <a:rPr lang="en-US" sz="1750" b="0" u="none" strike="noStrike" dirty="0">
                <a:solidFill>
                  <a:srgbClr val="C2C4B5"/>
                </a:solidFill>
                <a:effectLst/>
                <a:uFillTx/>
                <a:latin typeface="Bitter"/>
                <a:ea typeface="Bitter"/>
              </a:rPr>
              <a:t> des </a:t>
            </a:r>
            <a:r>
              <a:rPr lang="en-US" sz="1750" b="0" u="none" strike="noStrike" dirty="0" err="1">
                <a:solidFill>
                  <a:srgbClr val="C2C4B5"/>
                </a:solidFill>
                <a:effectLst/>
                <a:uFillTx/>
                <a:latin typeface="Bitter"/>
                <a:ea typeface="Bitter"/>
              </a:rPr>
              <a:t>défis</a:t>
            </a:r>
            <a:r>
              <a:rPr lang="en-US" sz="1750" b="0" u="none" strike="noStrike" dirty="0">
                <a:solidFill>
                  <a:srgbClr val="C2C4B5"/>
                </a:solidFill>
                <a:effectLst/>
                <a:uFillTx/>
                <a:latin typeface="Bitter"/>
                <a:ea typeface="Bitter"/>
              </a:rPr>
              <a:t> et des </a:t>
            </a:r>
            <a:r>
              <a:rPr lang="en-US" sz="1750" b="0" u="none" strike="noStrike" dirty="0" err="1">
                <a:solidFill>
                  <a:srgbClr val="C2C4B5"/>
                </a:solidFill>
                <a:effectLst/>
                <a:uFillTx/>
                <a:latin typeface="Bitter"/>
                <a:ea typeface="Bitter"/>
              </a:rPr>
              <a:t>opportunités</a:t>
            </a:r>
            <a:r>
              <a:rPr lang="en-US" sz="1750" b="0" u="none" strike="noStrike" dirty="0">
                <a:solidFill>
                  <a:srgbClr val="C2C4B5"/>
                </a:solidFill>
                <a:effectLst/>
                <a:uFillTx/>
                <a:latin typeface="Bitter"/>
                <a:ea typeface="Bitter"/>
              </a:rPr>
              <a:t> </a:t>
            </a:r>
            <a:r>
              <a:rPr lang="en-US" sz="1750" b="0" u="none" strike="noStrike" dirty="0" err="1">
                <a:solidFill>
                  <a:srgbClr val="C2C4B5"/>
                </a:solidFill>
                <a:effectLst/>
                <a:uFillTx/>
                <a:latin typeface="Bitter"/>
                <a:ea typeface="Bitter"/>
              </a:rPr>
              <a:t>liés</a:t>
            </a:r>
            <a:r>
              <a:rPr lang="en-US" sz="1750" b="0" u="none" strike="noStrike" dirty="0">
                <a:solidFill>
                  <a:srgbClr val="C2C4B5"/>
                </a:solidFill>
                <a:effectLst/>
                <a:uFillTx/>
                <a:latin typeface="Bitter"/>
                <a:ea typeface="Bitter"/>
              </a:rPr>
              <a:t> à la </a:t>
            </a:r>
            <a:r>
              <a:rPr lang="en-US" sz="1750" b="0" u="none" strike="noStrike" dirty="0" err="1">
                <a:solidFill>
                  <a:srgbClr val="C2C4B5"/>
                </a:solidFill>
                <a:effectLst/>
                <a:uFillTx/>
                <a:latin typeface="Bitter"/>
                <a:ea typeface="Bitter"/>
              </a:rPr>
              <a:t>robotisation</a:t>
            </a:r>
            <a:r>
              <a:rPr lang="en-US" sz="1750" b="0" u="none" strike="noStrike" dirty="0">
                <a:solidFill>
                  <a:srgbClr val="C2C4B5"/>
                </a:solidFill>
                <a:effectLst/>
                <a:uFillTx/>
                <a:latin typeface="Bitter"/>
                <a:ea typeface="Bitter"/>
              </a:rPr>
              <a:t> et à </a:t>
            </a:r>
            <a:r>
              <a:rPr lang="en-US" sz="1750" b="0" u="none" strike="noStrike" dirty="0" err="1">
                <a:solidFill>
                  <a:srgbClr val="C2C4B5"/>
                </a:solidFill>
                <a:effectLst/>
                <a:uFillTx/>
                <a:latin typeface="Bitter"/>
                <a:ea typeface="Bitter"/>
              </a:rPr>
              <a:t>l'IA</a:t>
            </a:r>
            <a:r>
              <a:rPr lang="en-US" sz="1750" b="0" u="none" strike="noStrike" dirty="0">
                <a:solidFill>
                  <a:srgbClr val="C2C4B5"/>
                </a:solidFill>
                <a:effectLst/>
                <a:uFillTx/>
                <a:latin typeface="Bitter"/>
                <a:ea typeface="Bitter"/>
              </a:rPr>
              <a:t>.</a:t>
            </a:r>
            <a:endParaRPr lang="fr-FR" sz="1750" b="0" u="none" strike="noStrike" dirty="0">
              <a:solidFill>
                <a:srgbClr val="FFFFFF"/>
              </a:solidFill>
              <a:effectLst/>
              <a:uFillTx/>
              <a:latin typeface="Arial"/>
            </a:endParaRPr>
          </a:p>
        </p:txBody>
      </p: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Ardoise">
  <a:themeElements>
    <a:clrScheme name="Ardoise">
      <a:dk1>
        <a:sysClr val="windowText" lastClr="000000"/>
      </a:dk1>
      <a:lt1>
        <a:sysClr val="window" lastClr="FFFFFF"/>
      </a:lt1>
      <a:dk2>
        <a:srgbClr val="212123"/>
      </a:dk2>
      <a:lt2>
        <a:srgbClr val="DADADA"/>
      </a:lt2>
      <a:accent1>
        <a:srgbClr val="BC451B"/>
      </a:accent1>
      <a:accent2>
        <a:srgbClr val="D3BA68"/>
      </a:accent2>
      <a:accent3>
        <a:srgbClr val="BB8640"/>
      </a:accent3>
      <a:accent4>
        <a:srgbClr val="AD9277"/>
      </a:accent4>
      <a:accent5>
        <a:srgbClr val="A55A43"/>
      </a:accent5>
      <a:accent6>
        <a:srgbClr val="AD9D7B"/>
      </a:accent6>
      <a:hlink>
        <a:srgbClr val="E98052"/>
      </a:hlink>
      <a:folHlink>
        <a:srgbClr val="F4B69B"/>
      </a:folHlink>
    </a:clrScheme>
    <a:fontScheme name="Ardoise">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rdois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3F2DE9A5-64E6-437C-A389-CC4477E817E8}"/>
    </a:ext>
  </a:extLst>
</a:theme>
</file>

<file path=ppt/theme/theme2.xml><?xml version="1.0" encoding="utf-8"?>
<a:theme xmlns:a="http://schemas.openxmlformats.org/drawingml/2006/main"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a:ea typeface="DejaVu Sans"/>
        <a:cs typeface="DejaVu Sans"/>
      </a:majorFont>
      <a:minorFont>
        <a:latin typeface="Arial"/>
        <a:ea typeface="DejaVu Sans"/>
        <a:cs typeface="DejaVu Sans"/>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Ardoise</Template>
  <TotalTime>338</TotalTime>
  <Words>1001</Words>
  <Application>Microsoft Office PowerPoint</Application>
  <PresentationFormat>Grand écran</PresentationFormat>
  <Paragraphs>134</Paragraphs>
  <Slides>19</Slides>
  <Notes>18</Notes>
  <HiddenSlides>0</HiddenSlides>
  <MMClips>0</MMClips>
  <ScaleCrop>false</ScaleCrop>
  <HeadingPairs>
    <vt:vector size="6" baseType="variant">
      <vt:variant>
        <vt:lpstr>Polices utilisées</vt:lpstr>
      </vt:variant>
      <vt:variant>
        <vt:i4>10</vt:i4>
      </vt:variant>
      <vt:variant>
        <vt:lpstr>Thème</vt:lpstr>
      </vt:variant>
      <vt:variant>
        <vt:i4>1</vt:i4>
      </vt:variant>
      <vt:variant>
        <vt:lpstr>Titres des diapositives</vt:lpstr>
      </vt:variant>
      <vt:variant>
        <vt:i4>19</vt:i4>
      </vt:variant>
    </vt:vector>
  </HeadingPairs>
  <TitlesOfParts>
    <vt:vector size="30" baseType="lpstr">
      <vt:lpstr>Arial</vt:lpstr>
      <vt:lpstr>Bitter</vt:lpstr>
      <vt:lpstr>Calibri</vt:lpstr>
      <vt:lpstr>Calibri Light</vt:lpstr>
      <vt:lpstr>Calisto MT</vt:lpstr>
      <vt:lpstr>Outfit Bold</vt:lpstr>
      <vt:lpstr>Symbol</vt:lpstr>
      <vt:lpstr>Times New Roman</vt:lpstr>
      <vt:lpstr>Wingdings</vt:lpstr>
      <vt:lpstr>Wingdings 2</vt:lpstr>
      <vt:lpstr>Ardoise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Comment peut-on encadrer l'intégration des intelligences artificielles pour empêcher les dérives ?</dc:title>
  <dc:subject/>
  <dc:creator>Vasi Vasi</dc:creator>
  <dc:description/>
  <cp:lastModifiedBy>Vasile CIOCOIU</cp:lastModifiedBy>
  <cp:revision>32</cp:revision>
  <dcterms:created xsi:type="dcterms:W3CDTF">2025-08-17T17:59:40Z</dcterms:created>
  <dcterms:modified xsi:type="dcterms:W3CDTF">2025-08-22T09:48:24Z</dcterms:modified>
  <dc:language>fr-FR</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otes">
    <vt:i4>1</vt:i4>
  </property>
  <property fmtid="{D5CDD505-2E9C-101B-9397-08002B2CF9AE}" pid="3" name="PresentationFormat">
    <vt:lpwstr>Widescreen</vt:lpwstr>
  </property>
  <property fmtid="{D5CDD505-2E9C-101B-9397-08002B2CF9AE}" pid="4" name="Slides">
    <vt:i4>5</vt:i4>
  </property>
</Properties>
</file>